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265" r:id="rId5"/>
    <p:sldId id="268" r:id="rId6"/>
    <p:sldId id="269" r:id="rId7"/>
    <p:sldId id="291" r:id="rId8"/>
    <p:sldId id="292" r:id="rId9"/>
    <p:sldId id="325" r:id="rId10"/>
    <p:sldId id="293" r:id="rId11"/>
    <p:sldId id="294" r:id="rId12"/>
    <p:sldId id="295" r:id="rId13"/>
    <p:sldId id="296" r:id="rId14"/>
    <p:sldId id="297" r:id="rId15"/>
    <p:sldId id="271"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FF0000"/>
    <a:srgbClr val="002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0ABFB-4D8A-4F58-BC0D-03594027D705}" v="6" dt="2024-09-04T18:37:33.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7" autoAdjust="0"/>
    <p:restoredTop sz="85316" autoAdjust="0"/>
  </p:normalViewPr>
  <p:slideViewPr>
    <p:cSldViewPr snapToGrid="0">
      <p:cViewPr varScale="1">
        <p:scale>
          <a:sx n="55" d="100"/>
          <a:sy n="55" d="100"/>
        </p:scale>
        <p:origin x="8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laudia M." userId="add9a68e-9e39-47cb-8d89-6810996ff8b6" providerId="ADAL" clId="{5E80ABFB-4D8A-4F58-BC0D-03594027D705}"/>
    <pc:docChg chg="undo custSel addSld modSld">
      <pc:chgData name="Lara, Claudia M." userId="add9a68e-9e39-47cb-8d89-6810996ff8b6" providerId="ADAL" clId="{5E80ABFB-4D8A-4F58-BC0D-03594027D705}" dt="2024-09-05T16:10:00.552" v="827" actId="20577"/>
      <pc:docMkLst>
        <pc:docMk/>
      </pc:docMkLst>
      <pc:sldChg chg="modSp mod">
        <pc:chgData name="Lara, Claudia M." userId="add9a68e-9e39-47cb-8d89-6810996ff8b6" providerId="ADAL" clId="{5E80ABFB-4D8A-4F58-BC0D-03594027D705}" dt="2024-09-04T16:25:39.483" v="43" actId="1076"/>
        <pc:sldMkLst>
          <pc:docMk/>
          <pc:sldMk cId="0" sldId="269"/>
        </pc:sldMkLst>
        <pc:spChg chg="mod">
          <ac:chgData name="Lara, Claudia M." userId="add9a68e-9e39-47cb-8d89-6810996ff8b6" providerId="ADAL" clId="{5E80ABFB-4D8A-4F58-BC0D-03594027D705}" dt="2024-09-04T16:25:33.973" v="42" actId="20577"/>
          <ac:spMkLst>
            <pc:docMk/>
            <pc:sldMk cId="0" sldId="269"/>
            <ac:spMk id="274" creationId="{00000000-0000-0000-0000-000000000000}"/>
          </ac:spMkLst>
        </pc:spChg>
        <pc:picChg chg="mod">
          <ac:chgData name="Lara, Claudia M." userId="add9a68e-9e39-47cb-8d89-6810996ff8b6" providerId="ADAL" clId="{5E80ABFB-4D8A-4F58-BC0D-03594027D705}" dt="2024-09-04T16:25:39.483" v="43" actId="1076"/>
          <ac:picMkLst>
            <pc:docMk/>
            <pc:sldMk cId="0" sldId="269"/>
            <ac:picMk id="2" creationId="{ADE1C481-7A02-D350-7B80-3A3FCD23E7A6}"/>
          </ac:picMkLst>
        </pc:picChg>
      </pc:sldChg>
      <pc:sldChg chg="modNotesTx">
        <pc:chgData name="Lara, Claudia M." userId="add9a68e-9e39-47cb-8d89-6810996ff8b6" providerId="ADAL" clId="{5E80ABFB-4D8A-4F58-BC0D-03594027D705}" dt="2024-09-05T16:07:59.227" v="772" actId="113"/>
        <pc:sldMkLst>
          <pc:docMk/>
          <pc:sldMk cId="836894927" sldId="271"/>
        </pc:sldMkLst>
      </pc:sldChg>
      <pc:sldChg chg="modSp mod">
        <pc:chgData name="Lara, Claudia M." userId="add9a68e-9e39-47cb-8d89-6810996ff8b6" providerId="ADAL" clId="{5E80ABFB-4D8A-4F58-BC0D-03594027D705}" dt="2024-09-04T16:26:21.005" v="49" actId="20577"/>
        <pc:sldMkLst>
          <pc:docMk/>
          <pc:sldMk cId="1740458220" sldId="291"/>
        </pc:sldMkLst>
        <pc:spChg chg="mod">
          <ac:chgData name="Lara, Claudia M." userId="add9a68e-9e39-47cb-8d89-6810996ff8b6" providerId="ADAL" clId="{5E80ABFB-4D8A-4F58-BC0D-03594027D705}" dt="2024-09-04T16:26:21.005" v="49" actId="20577"/>
          <ac:spMkLst>
            <pc:docMk/>
            <pc:sldMk cId="1740458220" sldId="291"/>
            <ac:spMk id="274" creationId="{00000000-0000-0000-0000-000000000000}"/>
          </ac:spMkLst>
        </pc:spChg>
      </pc:sldChg>
      <pc:sldChg chg="modSp mod">
        <pc:chgData name="Lara, Claudia M." userId="add9a68e-9e39-47cb-8d89-6810996ff8b6" providerId="ADAL" clId="{5E80ABFB-4D8A-4F58-BC0D-03594027D705}" dt="2024-09-04T18:11:04.407" v="329" actId="21"/>
        <pc:sldMkLst>
          <pc:docMk/>
          <pc:sldMk cId="1571888446" sldId="292"/>
        </pc:sldMkLst>
        <pc:spChg chg="mod">
          <ac:chgData name="Lara, Claudia M." userId="add9a68e-9e39-47cb-8d89-6810996ff8b6" providerId="ADAL" clId="{5E80ABFB-4D8A-4F58-BC0D-03594027D705}" dt="2024-09-04T18:11:04.407" v="329" actId="21"/>
          <ac:spMkLst>
            <pc:docMk/>
            <pc:sldMk cId="1571888446" sldId="292"/>
            <ac:spMk id="274" creationId="{00000000-0000-0000-0000-000000000000}"/>
          </ac:spMkLst>
        </pc:spChg>
      </pc:sldChg>
      <pc:sldChg chg="addSp delSp modSp mod">
        <pc:chgData name="Lara, Claudia M." userId="add9a68e-9e39-47cb-8d89-6810996ff8b6" providerId="ADAL" clId="{5E80ABFB-4D8A-4F58-BC0D-03594027D705}" dt="2024-09-04T18:16:24.492" v="349" actId="1076"/>
        <pc:sldMkLst>
          <pc:docMk/>
          <pc:sldMk cId="501310630" sldId="293"/>
        </pc:sldMkLst>
        <pc:graphicFrameChg chg="add mod">
          <ac:chgData name="Lara, Claudia M." userId="add9a68e-9e39-47cb-8d89-6810996ff8b6" providerId="ADAL" clId="{5E80ABFB-4D8A-4F58-BC0D-03594027D705}" dt="2024-09-04T18:16:24.492" v="349" actId="1076"/>
          <ac:graphicFrameMkLst>
            <pc:docMk/>
            <pc:sldMk cId="501310630" sldId="293"/>
            <ac:graphicFrameMk id="5" creationId="{92990024-EDC4-6D90-4996-C3F956C83EBD}"/>
          </ac:graphicFrameMkLst>
        </pc:graphicFrameChg>
        <pc:picChg chg="del">
          <ac:chgData name="Lara, Claudia M." userId="add9a68e-9e39-47cb-8d89-6810996ff8b6" providerId="ADAL" clId="{5E80ABFB-4D8A-4F58-BC0D-03594027D705}" dt="2024-09-04T18:16:03.886" v="347" actId="21"/>
          <ac:picMkLst>
            <pc:docMk/>
            <pc:sldMk cId="501310630" sldId="293"/>
            <ac:picMk id="2" creationId="{8D1F4C2F-CD0D-9D94-D750-282F07066316}"/>
          </ac:picMkLst>
        </pc:picChg>
      </pc:sldChg>
      <pc:sldChg chg="modSp mod modNotesTx">
        <pc:chgData name="Lara, Claudia M." userId="add9a68e-9e39-47cb-8d89-6810996ff8b6" providerId="ADAL" clId="{5E80ABFB-4D8A-4F58-BC0D-03594027D705}" dt="2024-09-04T18:30:17.831" v="617" actId="20577"/>
        <pc:sldMkLst>
          <pc:docMk/>
          <pc:sldMk cId="3177468243" sldId="296"/>
        </pc:sldMkLst>
        <pc:spChg chg="mod">
          <ac:chgData name="Lara, Claudia M." userId="add9a68e-9e39-47cb-8d89-6810996ff8b6" providerId="ADAL" clId="{5E80ABFB-4D8A-4F58-BC0D-03594027D705}" dt="2024-09-04T14:46:14.296" v="27" actId="14100"/>
          <ac:spMkLst>
            <pc:docMk/>
            <pc:sldMk cId="3177468243" sldId="296"/>
            <ac:spMk id="5" creationId="{4476AE3A-C1A3-F162-39A2-2DE40A71C0B1}"/>
          </ac:spMkLst>
        </pc:spChg>
      </pc:sldChg>
      <pc:sldChg chg="modNotesTx">
        <pc:chgData name="Lara, Claudia M." userId="add9a68e-9e39-47cb-8d89-6810996ff8b6" providerId="ADAL" clId="{5E80ABFB-4D8A-4F58-BC0D-03594027D705}" dt="2024-09-04T18:30:30.543" v="630" actId="20577"/>
        <pc:sldMkLst>
          <pc:docMk/>
          <pc:sldMk cId="178849660" sldId="297"/>
        </pc:sldMkLst>
      </pc:sldChg>
      <pc:sldChg chg="modSp mod modNotesTx">
        <pc:chgData name="Lara, Claudia M." userId="add9a68e-9e39-47cb-8d89-6810996ff8b6" providerId="ADAL" clId="{5E80ABFB-4D8A-4F58-BC0D-03594027D705}" dt="2024-09-05T16:08:06.042" v="773" actId="113"/>
        <pc:sldMkLst>
          <pc:docMk/>
          <pc:sldMk cId="3169664678" sldId="299"/>
        </pc:sldMkLst>
        <pc:spChg chg="mod">
          <ac:chgData name="Lara, Claudia M." userId="add9a68e-9e39-47cb-8d89-6810996ff8b6" providerId="ADAL" clId="{5E80ABFB-4D8A-4F58-BC0D-03594027D705}" dt="2024-09-04T18:17:39.841" v="353" actId="20577"/>
          <ac:spMkLst>
            <pc:docMk/>
            <pc:sldMk cId="3169664678" sldId="299"/>
            <ac:spMk id="274" creationId="{00000000-0000-0000-0000-000000000000}"/>
          </ac:spMkLst>
        </pc:spChg>
      </pc:sldChg>
      <pc:sldChg chg="modSp mod">
        <pc:chgData name="Lara, Claudia M." userId="add9a68e-9e39-47cb-8d89-6810996ff8b6" providerId="ADAL" clId="{5E80ABFB-4D8A-4F58-BC0D-03594027D705}" dt="2024-09-04T18:22:58.160" v="505" actId="20577"/>
        <pc:sldMkLst>
          <pc:docMk/>
          <pc:sldMk cId="3858850086" sldId="303"/>
        </pc:sldMkLst>
        <pc:graphicFrameChg chg="modGraphic">
          <ac:chgData name="Lara, Claudia M." userId="add9a68e-9e39-47cb-8d89-6810996ff8b6" providerId="ADAL" clId="{5E80ABFB-4D8A-4F58-BC0D-03594027D705}" dt="2024-09-04T18:22:58.160" v="505" actId="20577"/>
          <ac:graphicFrameMkLst>
            <pc:docMk/>
            <pc:sldMk cId="3858850086" sldId="303"/>
            <ac:graphicFrameMk id="4" creationId="{D453FDD0-20D6-2019-35D3-50179EEF0FED}"/>
          </ac:graphicFrameMkLst>
        </pc:graphicFrameChg>
      </pc:sldChg>
      <pc:sldChg chg="modSp mod">
        <pc:chgData name="Lara, Claudia M." userId="add9a68e-9e39-47cb-8d89-6810996ff8b6" providerId="ADAL" clId="{5E80ABFB-4D8A-4F58-BC0D-03594027D705}" dt="2024-09-04T18:20:46.344" v="377" actId="20577"/>
        <pc:sldMkLst>
          <pc:docMk/>
          <pc:sldMk cId="4131446520" sldId="305"/>
        </pc:sldMkLst>
        <pc:graphicFrameChg chg="modGraphic">
          <ac:chgData name="Lara, Claudia M." userId="add9a68e-9e39-47cb-8d89-6810996ff8b6" providerId="ADAL" clId="{5E80ABFB-4D8A-4F58-BC0D-03594027D705}" dt="2024-09-04T18:20:46.344" v="377" actId="20577"/>
          <ac:graphicFrameMkLst>
            <pc:docMk/>
            <pc:sldMk cId="4131446520" sldId="305"/>
            <ac:graphicFrameMk id="4" creationId="{D453FDD0-20D6-2019-35D3-50179EEF0FED}"/>
          </ac:graphicFrameMkLst>
        </pc:graphicFrameChg>
      </pc:sldChg>
      <pc:sldChg chg="modNotesTx">
        <pc:chgData name="Lara, Claudia M." userId="add9a68e-9e39-47cb-8d89-6810996ff8b6" providerId="ADAL" clId="{5E80ABFB-4D8A-4F58-BC0D-03594027D705}" dt="2024-09-05T16:08:48.271" v="774"/>
        <pc:sldMkLst>
          <pc:docMk/>
          <pc:sldMk cId="1668920377" sldId="306"/>
        </pc:sldMkLst>
      </pc:sldChg>
      <pc:sldChg chg="modNotesTx">
        <pc:chgData name="Lara, Claudia M." userId="add9a68e-9e39-47cb-8d89-6810996ff8b6" providerId="ADAL" clId="{5E80ABFB-4D8A-4F58-BC0D-03594027D705}" dt="2024-09-05T16:09:08.915" v="786" actId="20577"/>
        <pc:sldMkLst>
          <pc:docMk/>
          <pc:sldMk cId="2458815687" sldId="311"/>
        </pc:sldMkLst>
      </pc:sldChg>
      <pc:sldChg chg="modSp mod modNotesTx">
        <pc:chgData name="Lara, Claudia M." userId="add9a68e-9e39-47cb-8d89-6810996ff8b6" providerId="ADAL" clId="{5E80ABFB-4D8A-4F58-BC0D-03594027D705}" dt="2024-09-05T16:09:26.772" v="798" actId="20577"/>
        <pc:sldMkLst>
          <pc:docMk/>
          <pc:sldMk cId="3852610026" sldId="313"/>
        </pc:sldMkLst>
        <pc:graphicFrameChg chg="modGraphic">
          <ac:chgData name="Lara, Claudia M." userId="add9a68e-9e39-47cb-8d89-6810996ff8b6" providerId="ADAL" clId="{5E80ABFB-4D8A-4F58-BC0D-03594027D705}" dt="2024-09-04T18:24:27.032" v="516" actId="20577"/>
          <ac:graphicFrameMkLst>
            <pc:docMk/>
            <pc:sldMk cId="3852610026" sldId="313"/>
            <ac:graphicFrameMk id="4" creationId="{D453FDD0-20D6-2019-35D3-50179EEF0FED}"/>
          </ac:graphicFrameMkLst>
        </pc:graphicFrameChg>
      </pc:sldChg>
      <pc:sldChg chg="modNotesTx">
        <pc:chgData name="Lara, Claudia M." userId="add9a68e-9e39-47cb-8d89-6810996ff8b6" providerId="ADAL" clId="{5E80ABFB-4D8A-4F58-BC0D-03594027D705}" dt="2024-09-05T16:09:41.655" v="811" actId="20577"/>
        <pc:sldMkLst>
          <pc:docMk/>
          <pc:sldMk cId="2964002555" sldId="314"/>
        </pc:sldMkLst>
      </pc:sldChg>
      <pc:sldChg chg="addSp delSp modSp mod modNotesTx">
        <pc:chgData name="Lara, Claudia M." userId="add9a68e-9e39-47cb-8d89-6810996ff8b6" providerId="ADAL" clId="{5E80ABFB-4D8A-4F58-BC0D-03594027D705}" dt="2024-09-04T18:42:27.808" v="771" actId="20577"/>
        <pc:sldMkLst>
          <pc:docMk/>
          <pc:sldMk cId="2442118773" sldId="316"/>
        </pc:sldMkLst>
        <pc:graphicFrameChg chg="del">
          <ac:chgData name="Lara, Claudia M." userId="add9a68e-9e39-47cb-8d89-6810996ff8b6" providerId="ADAL" clId="{5E80ABFB-4D8A-4F58-BC0D-03594027D705}" dt="2024-09-04T18:26:22.048" v="521" actId="21"/>
          <ac:graphicFrameMkLst>
            <pc:docMk/>
            <pc:sldMk cId="2442118773" sldId="316"/>
            <ac:graphicFrameMk id="2" creationId="{918BE278-8CB8-2927-A5F6-99D51832118E}"/>
          </ac:graphicFrameMkLst>
        </pc:graphicFrameChg>
        <pc:graphicFrameChg chg="add mod">
          <ac:chgData name="Lara, Claudia M." userId="add9a68e-9e39-47cb-8d89-6810996ff8b6" providerId="ADAL" clId="{5E80ABFB-4D8A-4F58-BC0D-03594027D705}" dt="2024-09-04T18:26:48.915" v="527" actId="1076"/>
          <ac:graphicFrameMkLst>
            <pc:docMk/>
            <pc:sldMk cId="2442118773" sldId="316"/>
            <ac:graphicFrameMk id="4" creationId="{08301908-B4B1-345C-7405-F94997BD6DB6}"/>
          </ac:graphicFrameMkLst>
        </pc:graphicFrameChg>
      </pc:sldChg>
      <pc:sldChg chg="modSp mod">
        <pc:chgData name="Lara, Claudia M." userId="add9a68e-9e39-47cb-8d89-6810996ff8b6" providerId="ADAL" clId="{5E80ABFB-4D8A-4F58-BC0D-03594027D705}" dt="2024-09-04T18:27:56.574" v="604" actId="20577"/>
        <pc:sldMkLst>
          <pc:docMk/>
          <pc:sldMk cId="35228405" sldId="317"/>
        </pc:sldMkLst>
        <pc:spChg chg="mod">
          <ac:chgData name="Lara, Claudia M." userId="add9a68e-9e39-47cb-8d89-6810996ff8b6" providerId="ADAL" clId="{5E80ABFB-4D8A-4F58-BC0D-03594027D705}" dt="2024-09-04T18:27:56.574" v="604" actId="20577"/>
          <ac:spMkLst>
            <pc:docMk/>
            <pc:sldMk cId="35228405" sldId="317"/>
            <ac:spMk id="274" creationId="{00000000-0000-0000-0000-000000000000}"/>
          </ac:spMkLst>
        </pc:spChg>
      </pc:sldChg>
      <pc:sldChg chg="modNotesTx">
        <pc:chgData name="Lara, Claudia M." userId="add9a68e-9e39-47cb-8d89-6810996ff8b6" providerId="ADAL" clId="{5E80ABFB-4D8A-4F58-BC0D-03594027D705}" dt="2024-09-05T16:10:00.552" v="827" actId="20577"/>
        <pc:sldMkLst>
          <pc:docMk/>
          <pc:sldMk cId="731309131" sldId="323"/>
        </pc:sldMkLst>
      </pc:sldChg>
      <pc:sldChg chg="modSp add mod">
        <pc:chgData name="Lara, Claudia M." userId="add9a68e-9e39-47cb-8d89-6810996ff8b6" providerId="ADAL" clId="{5E80ABFB-4D8A-4F58-BC0D-03594027D705}" dt="2024-09-04T18:11:54.954" v="346" actId="20577"/>
        <pc:sldMkLst>
          <pc:docMk/>
          <pc:sldMk cId="196230525" sldId="325"/>
        </pc:sldMkLst>
        <pc:spChg chg="mod">
          <ac:chgData name="Lara, Claudia M." userId="add9a68e-9e39-47cb-8d89-6810996ff8b6" providerId="ADAL" clId="{5E80ABFB-4D8A-4F58-BC0D-03594027D705}" dt="2024-09-04T18:11:54.954" v="346" actId="20577"/>
          <ac:spMkLst>
            <pc:docMk/>
            <pc:sldMk cId="196230525" sldId="325"/>
            <ac:spMk id="2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chieve.lausd.net/cms/lib/CA01000043/Centricity/Domain/318/parent_emergency_guide%20eng_spa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3228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my.lausd.net/webcenter/wccproxy/d?dDocName=135827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achieve.lausd.net/pe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endParaRPr lang="en-US" dirty="0"/>
          </a:p>
          <a:p>
            <a:pPr marL="171450" indent="-171450">
              <a:buFont typeface="Arial" panose="020B0604020202020204" pitchFamily="34" charset="0"/>
              <a:buChar char="•"/>
            </a:pPr>
            <a:r>
              <a:rPr lang="en-US" dirty="0"/>
              <a:t>Conducts Welcome/Introductions.</a:t>
            </a:r>
          </a:p>
          <a:p>
            <a:pPr marL="171450" indent="-171450">
              <a:buFont typeface="Arial" panose="020B0604020202020204" pitchFamily="34" charset="0"/>
              <a:buChar char="•"/>
            </a:pPr>
            <a:r>
              <a:rPr lang="en-US" dirty="0"/>
              <a:t>States</a:t>
            </a:r>
            <a:r>
              <a:rPr lang="en-US" baseline="0" dirty="0"/>
              <a:t> that the purpose of this meeting is to support parents and the school community in developing a general awareness of school safety procedures, including how students will be reunited in actual disasters. It will also provide an</a:t>
            </a:r>
            <a:r>
              <a:rPr lang="en-US" sz="1200" b="0" i="0" kern="1200" dirty="0">
                <a:solidFill>
                  <a:schemeClr val="tx1"/>
                </a:solidFill>
                <a:effectLst/>
                <a:latin typeface="+mn-lt"/>
                <a:ea typeface="+mn-ea"/>
                <a:cs typeface="+mn-cs"/>
              </a:rPr>
              <a:t> opportunity to express an opinion about the school safety plan.</a:t>
            </a:r>
            <a:endParaRPr lang="en-US" baseline="0" dirty="0"/>
          </a:p>
          <a:p>
            <a:pPr marL="171450" indent="-171450">
              <a:buFont typeface="Arial" panose="020B0604020202020204" pitchFamily="34" charset="0"/>
              <a:buChar char="•"/>
            </a:pPr>
            <a:r>
              <a:rPr lang="en-US" sz="1800" dirty="0">
                <a:effectLst/>
                <a:latin typeface="Segoe UI" panose="020B0502040204020203" pitchFamily="34" charset="0"/>
              </a:rPr>
              <a:t>States that this is the public meeting required by ed code to review, discuss, and allow comments on the school’s plan and emergency procedures. </a:t>
            </a:r>
          </a:p>
          <a:p>
            <a:pPr marL="0" indent="0">
              <a:buFont typeface="Arial" panose="020B0604020202020204" pitchFamily="34" charset="0"/>
              <a:buNone/>
            </a:pPr>
            <a:endParaRPr lang="en-US" dirty="0"/>
          </a:p>
          <a:p>
            <a:r>
              <a:rPr lang="en-US" dirty="0"/>
              <a:t>Background for facilitator/not necessary to share:</a:t>
            </a:r>
          </a:p>
          <a:p>
            <a:r>
              <a:rPr lang="en-US" dirty="0"/>
              <a:t>- The public meeting is required by Ed Code 32288. </a:t>
            </a: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will now explore some fields we update online in order to complete, submit and print our ISSP.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required members of our 2024-25 School Safety</a:t>
            </a:r>
            <a:r>
              <a:rPr lang="en-US" baseline="0" dirty="0">
                <a:solidFill>
                  <a:srgbClr val="FF0000"/>
                </a:solidFill>
              </a:rPr>
              <a:t> Planning Committee. (Facilitator should complete table prior to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committee is the collaborative group that completes the Integrated Safe School Plan using this District-approved ISSP online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School Safety Committee has a broad representation of all stakeholder groups (students, parents, staff, and community) including applicable co-located school representatives. </a:t>
            </a:r>
            <a:endParaRPr lang="en-US" baseline="0" dirty="0">
              <a:solidFill>
                <a:srgbClr val="FF0000"/>
              </a:solidFill>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47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suggested members of our 2024-25 School Safety</a:t>
            </a:r>
            <a:r>
              <a:rPr lang="en-US" baseline="0" dirty="0">
                <a:solidFill>
                  <a:srgbClr val="FF0000"/>
                </a:solidFill>
              </a:rPr>
              <a:t> Planning Committee. (Facilitator should complete table prior to the training.)</a:t>
            </a: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9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a:t>
            </a:r>
            <a:r>
              <a:rPr lang="en-US" baseline="0" dirty="0">
                <a:solidFill>
                  <a:srgbClr val="FF0000"/>
                </a:solidFill>
              </a:rPr>
              <a:t> Shares some details about the process taken at school to update</a:t>
            </a:r>
            <a:r>
              <a:rPr lang="en-US" dirty="0">
                <a:solidFill>
                  <a:srgbClr val="FF0000"/>
                </a:solidFill>
              </a:rPr>
              <a:t> the ISSP</a:t>
            </a:r>
            <a:r>
              <a:rPr lang="en-US" baseline="0" dirty="0">
                <a:solidFill>
                  <a:srgbClr val="FF0000"/>
                </a:solidFill>
              </a:rPr>
              <a:t>. (Ideas for consideration are provided.)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 </a:t>
            </a:r>
            <a:r>
              <a:rPr lang="en-US" dirty="0">
                <a:solidFill>
                  <a:srgbClr val="FF0000"/>
                </a:solidFill>
              </a:rPr>
              <a:t>Provides example(s) of updates that have taken place/may take place during the year (staffing</a:t>
            </a:r>
            <a:r>
              <a:rPr lang="en-US" baseline="0" dirty="0">
                <a:solidFill>
                  <a:srgbClr val="FF0000"/>
                </a:solidFill>
              </a:rPr>
              <a:t> changes requiring changes to emergency teams, water treatment date, safety series training completion dates, new offsite location, etc.).</a:t>
            </a:r>
            <a:endParaRPr lang="en-US" dirty="0">
              <a:solidFill>
                <a:srgbClr val="FF0000"/>
              </a:solidFill>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65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emergency protocols</a:t>
            </a:r>
            <a:r>
              <a:rPr lang="en-US" baseline="0" dirty="0"/>
              <a:t> from our ISSP. These are provided by the District.</a:t>
            </a:r>
          </a:p>
          <a:p>
            <a:pPr marL="171450" indent="-171450">
              <a:buFontTx/>
              <a:buChar char="-"/>
            </a:pPr>
            <a:r>
              <a:rPr lang="en-US" baseline="0" dirty="0"/>
              <a:t>These components are found in both the print and online versions of the ISSP</a:t>
            </a:r>
          </a:p>
          <a:p>
            <a:pPr marL="171450" indent="-171450">
              <a:buFontTx/>
              <a:buChar char="-"/>
            </a:pPr>
            <a:r>
              <a:rPr lang="en-US" baseline="0" dirty="0"/>
              <a:t>Functional annexes focus on</a:t>
            </a:r>
            <a:r>
              <a:rPr lang="en-US" b="0" i="0" dirty="0">
                <a:solidFill>
                  <a:srgbClr val="777777"/>
                </a:solidFill>
                <a:effectLst/>
                <a:latin typeface="Helvetica Neue"/>
              </a:rPr>
              <a:t> operational functions and the courses of action developed to carry them out, independent of the threat or hazard requiring response. Many functions will occur consecutively and functions may be performed concurrently for different threats and hazards which will be discussed subsequently. We practice these actions during our regularly scheduled emergency drills. </a:t>
            </a:r>
            <a:r>
              <a:rPr lang="en-US" baseline="0" dirty="0"/>
              <a:t>(</a:t>
            </a:r>
            <a:r>
              <a:rPr lang="en-US" baseline="0" dirty="0">
                <a:solidFill>
                  <a:srgbClr val="FF0000"/>
                </a:solidFill>
              </a:rPr>
              <a:t>Starting</a:t>
            </a:r>
            <a:r>
              <a:rPr lang="en-US" dirty="0">
                <a:solidFill>
                  <a:srgbClr val="FF0000"/>
                </a:solidFill>
              </a:rPr>
              <a:t> with some subsections from Functional Annexes, s</a:t>
            </a:r>
            <a:r>
              <a:rPr lang="en-US" baseline="0" dirty="0">
                <a:solidFill>
                  <a:srgbClr val="FF0000"/>
                </a:solidFill>
              </a:rPr>
              <a:t>hare examples as you deem relevant/necessary for your school community.</a:t>
            </a:r>
            <a:r>
              <a:rPr lang="en-US" baseline="0" dirty="0"/>
              <a:t>)</a:t>
            </a:r>
          </a:p>
          <a:p>
            <a:pPr marL="171450" indent="-171450">
              <a:buFontTx/>
              <a:buChar char="-"/>
            </a:pPr>
            <a:r>
              <a:rPr lang="en-US" dirty="0"/>
              <a:t>Be a</a:t>
            </a:r>
            <a:r>
              <a:rPr lang="en-US" baseline="0" dirty="0"/>
              <a:t>ssured that when the school evacuates, medications are also evacuated.</a:t>
            </a:r>
          </a:p>
          <a:p>
            <a:pPr marL="171450" indent="-171450">
              <a:buFontTx/>
              <a:buChar char="-"/>
            </a:pPr>
            <a:r>
              <a:rPr lang="en-US" b="1" dirty="0"/>
              <a:t>For schools with multiple stories: </a:t>
            </a:r>
            <a:r>
              <a:rPr lang="en-US" dirty="0">
                <a:solidFill>
                  <a:srgbClr val="FF0000"/>
                </a:solidFill>
              </a:rPr>
              <a:t>The facilitator may also mention that the school has an evacuation chair and staff has been trained on its use.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printed ISSP</a:t>
            </a:r>
            <a:r>
              <a:rPr lang="en-US" baseline="0" dirty="0"/>
              <a:t> is organized differently than the online ISSP, though the content is mostly the same.</a:t>
            </a: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79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indent="-171450">
              <a:buFontTx/>
              <a:buChar char="-"/>
            </a:pPr>
            <a:r>
              <a:rPr lang="en-US" baseline="0" dirty="0"/>
              <a:t>These are additional functional annexes.</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34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threat/hazard</a:t>
            </a:r>
            <a:r>
              <a:rPr lang="en-US" baseline="0" dirty="0"/>
              <a:t> procedures. The corresponding protocols are provided by the District.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777777"/>
                </a:solidFill>
                <a:effectLst/>
                <a:latin typeface="Helvetica" panose="020B0604020202020204" pitchFamily="34" charset="0"/>
                <a:ea typeface="Times New Roman" panose="02020603050405020304" pitchFamily="18" charset="0"/>
                <a:cs typeface="Times New Roman" panose="02020603050405020304" pitchFamily="18" charset="0"/>
              </a:rPr>
              <a:t>The threat- and hazard-specific annexes describe the courses of action unique to particular threats and hazards. These annexes were developed at the District level, based on risk analyses.</a:t>
            </a:r>
            <a:endParaRPr lang="en-US" baseline="0" dirty="0"/>
          </a:p>
          <a:p>
            <a:pPr marL="171450" indent="-171450">
              <a:buFontTx/>
              <a:buChar cha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3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09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25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rgbClr val="FF0000"/>
                </a:solidFill>
              </a:rPr>
              <a:t>Shares examples of </a:t>
            </a:r>
            <a:r>
              <a:rPr lang="en-US" dirty="0">
                <a:solidFill>
                  <a:srgbClr val="FF0000"/>
                </a:solidFill>
              </a:rPr>
              <a:t>the most relevant</a:t>
            </a:r>
            <a:r>
              <a:rPr lang="en-US" baseline="0" dirty="0">
                <a:solidFill>
                  <a:srgbClr val="FF0000"/>
                </a:solidFill>
              </a:rPr>
              <a:t> threats/hazards. Display from your ISSP. For example, you may want to share common (in your community) and/or frequent (at your school) threats/hazards. (See next slide.)</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54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rgbClr val="FF0000"/>
                </a:solidFill>
                <a:effectLst/>
                <a:latin typeface="+mn-lt"/>
                <a:ea typeface="+mn-ea"/>
                <a:cs typeface="+mn-cs"/>
              </a:rPr>
              <a:t>Facilitator reads/allows</a:t>
            </a:r>
            <a:r>
              <a:rPr lang="en-US" sz="1200" b="0" i="0" kern="1200" baseline="0" dirty="0">
                <a:solidFill>
                  <a:srgbClr val="FF0000"/>
                </a:solidFill>
                <a:effectLst/>
                <a:latin typeface="+mn-lt"/>
                <a:ea typeface="+mn-ea"/>
                <a:cs typeface="+mn-cs"/>
              </a:rPr>
              <a:t> participants to read agenda items.</a:t>
            </a:r>
          </a:p>
          <a:p>
            <a:pPr marL="171450" indent="-171450">
              <a:buFont typeface="Arial" panose="020B0604020202020204" pitchFamily="34" charset="0"/>
              <a:buChar char="•"/>
            </a:pPr>
            <a:r>
              <a:rPr lang="en-US" dirty="0"/>
              <a:t>Staff and the ISSP contact in particular will be available for future questions beyond today’s session.</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solidFill>
                  <a:srgbClr val="FF0000"/>
                </a:solidFill>
              </a:rPr>
              <a:t>(Adds details to the slide prior to the meeting.)</a:t>
            </a:r>
            <a:r>
              <a:rPr lang="en-US" baseline="0" dirty="0">
                <a:solidFill>
                  <a:srgbClr val="FF0000"/>
                </a:solidFill>
              </a:rPr>
              <a:t> Shares some school-specific details, such as examples of </a:t>
            </a:r>
            <a:r>
              <a:rPr lang="en-US" dirty="0">
                <a:solidFill>
                  <a:srgbClr val="FF0000"/>
                </a:solidFill>
              </a:rPr>
              <a:t>the most relevant, common/frequent</a:t>
            </a:r>
            <a:r>
              <a:rPr lang="en-US" baseline="0" dirty="0">
                <a:solidFill>
                  <a:srgbClr val="FF0000"/>
                </a:solidFill>
              </a:rPr>
              <a:t> threats/hazards and/or lessons learned. You may want to quantify the threats experienced and as applicable discuss your preparedness, challenges and/or lessons learned.</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83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ISSP also identifies the school’s emergency teams and their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the teams that based on their specific duties will support our school in responding to threats/hazards.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Team membership</a:t>
            </a:r>
            <a:r>
              <a:rPr lang="en-US" dirty="0"/>
              <a:t> is reviewed and updated each year</a:t>
            </a:r>
            <a:r>
              <a:rPr lang="en-US" baseline="0" dirty="0"/>
              <a:t>. </a:t>
            </a:r>
            <a:r>
              <a:rPr lang="en-US" dirty="0"/>
              <a:t>We survey staff to ensure teams are well established.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We have 9 teams, 2 positions and an additional 3 optional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Read this and next two slides for familiarity with the role of each emergency team. </a:t>
            </a: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27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additional emergency teams/positions.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6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Facilitator states: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cs typeface="Times New Roman" panose="02020603050405020304" pitchFamily="18" charset="0"/>
              </a:rPr>
              <a:t>These are the last set of emergency positions that are part of our emergency response.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cs typeface="Times New Roman" panose="02020603050405020304" pitchFamily="18" charset="0"/>
            </a:endParaRPr>
          </a:p>
          <a:p>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School Emergency Response Box has critical information, such as, class schedules so search and rescue team know where to look for (missing) students, student home contact information, information for students with specific emergency needs, and staff emergency information.</a:t>
            </a:r>
            <a:endParaRPr lang="en-US" sz="12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7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tates that it is a good idea for parents to know a bit more about the request and reunion gate teams as they would be supporting parents in actual disasters to reunify them with their students.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hares the</a:t>
            </a:r>
            <a:r>
              <a:rPr lang="en-US" sz="1200" b="0" i="0" kern="1200" dirty="0">
                <a:solidFill>
                  <a:srgbClr val="FF0000"/>
                </a:solidFill>
                <a:effectLst/>
                <a:latin typeface="+mn-lt"/>
                <a:ea typeface="+mn-ea"/>
                <a:cs typeface="+mn-cs"/>
              </a:rPr>
              <a:t> teams’</a:t>
            </a:r>
            <a:r>
              <a:rPr lang="en-US" sz="1200" b="0" i="0" kern="1200" baseline="0" dirty="0">
                <a:solidFill>
                  <a:srgbClr val="FF0000"/>
                </a:solidFill>
                <a:effectLst/>
                <a:latin typeface="+mn-lt"/>
                <a:ea typeface="+mn-ea"/>
                <a:cs typeface="+mn-cs"/>
              </a:rPr>
              <a:t> purposes:</a:t>
            </a:r>
            <a:r>
              <a:rPr lang="en-US" sz="1200" b="0" i="0" kern="1200" dirty="0">
                <a:solidFill>
                  <a:srgbClr val="FF0000"/>
                </a:solidFill>
                <a:effectLst/>
                <a:latin typeface="+mn-lt"/>
                <a:ea typeface="+mn-ea"/>
                <a:cs typeface="+mn-cs"/>
              </a:rPr>
              <a:t> </a:t>
            </a:r>
            <a:r>
              <a:rPr lang="en-US" sz="1200" kern="1200" dirty="0">
                <a:solidFill>
                  <a:srgbClr val="FF0000"/>
                </a:solidFill>
                <a:effectLst/>
                <a:latin typeface="+mn-lt"/>
                <a:ea typeface="+mn-ea"/>
                <a:cs typeface="+mn-cs"/>
              </a:rPr>
              <a:t>The Request Gate Team is responsible for processing parent requests for student release during an emergency. The Reunion Gate Team is responsible for reuniting parents or guardians with students and keeping accurate records of students leaving the campus.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Request and Reunion Gate Teams follow the District’s reunification procedures</a:t>
            </a:r>
            <a:r>
              <a:rPr lang="en-US" sz="1200" b="0" i="0" kern="1200" dirty="0">
                <a:solidFill>
                  <a:schemeClr val="tx1"/>
                </a:solidFill>
                <a:effectLst/>
                <a:latin typeface="+mn-lt"/>
                <a:ea typeface="+mn-ea"/>
                <a:cs typeface="+mn-cs"/>
              </a:rPr>
              <a:t> </a:t>
            </a:r>
            <a:r>
              <a:rPr lang="en-US" dirty="0"/>
              <a:t>(described in the ISSP section 6.11 Student Reunification and in the </a:t>
            </a:r>
            <a:r>
              <a:rPr lang="en-US" u="sng" dirty="0">
                <a:hlinkClick r:id="rId3"/>
              </a:rPr>
              <a:t>Parent Emergency Guide</a:t>
            </a:r>
            <a:r>
              <a:rPr lang="en-US" dirty="0"/>
              <a:t>).</a:t>
            </a:r>
          </a:p>
          <a:p>
            <a:pPr marL="171450" lvl="0" indent="-171450">
              <a:buFontTx/>
              <a:buChar char="-"/>
              <a:defRPr/>
            </a:pPr>
            <a:r>
              <a:rPr lang="en-US" sz="1200" b="0" i="0" kern="1200" dirty="0">
                <a:solidFill>
                  <a:schemeClr val="tx1"/>
                </a:solidFill>
                <a:effectLst/>
                <a:latin typeface="+mn-lt"/>
                <a:ea typeface="+mn-ea"/>
                <a:cs typeface="+mn-cs"/>
              </a:rPr>
              <a:t>Please ensure your emergency contact information is always updated and that whoever is authorized to </a:t>
            </a:r>
            <a:r>
              <a:rPr lang="en-US" dirty="0"/>
              <a:t>pick up your child has proper identification and knowledge about the reunification process. </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3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sz="120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rgbClr val="FF0000"/>
                </a:solidFill>
                <a:effectLst/>
                <a:latin typeface="+mn-lt"/>
                <a:ea typeface="+mn-ea"/>
                <a:cs typeface="+mn-cs"/>
              </a:rPr>
              <a:t>Facilitato</a:t>
            </a:r>
            <a:r>
              <a:rPr lang="en-US" dirty="0">
                <a:solidFill>
                  <a:srgbClr val="FF0000"/>
                </a:solidFill>
              </a:rPr>
              <a:t>r i</a:t>
            </a:r>
            <a:r>
              <a:rPr lang="en-US" sz="1200" kern="1200" dirty="0">
                <a:solidFill>
                  <a:srgbClr val="FF0000"/>
                </a:solidFill>
                <a:effectLst/>
                <a:latin typeface="+mn-lt"/>
                <a:ea typeface="+mn-ea"/>
                <a:cs typeface="+mn-cs"/>
              </a:rPr>
              <a:t>dentifies location</a:t>
            </a:r>
            <a:r>
              <a:rPr lang="en-US" sz="1200" kern="1200" baseline="0" dirty="0">
                <a:solidFill>
                  <a:srgbClr val="FF0000"/>
                </a:solidFill>
                <a:effectLst/>
                <a:latin typeface="+mn-lt"/>
                <a:ea typeface="+mn-ea"/>
                <a:cs typeface="+mn-cs"/>
              </a:rPr>
              <a:t> of request and reunion gates. (If possible, adds photos of the gates to the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i</a:t>
            </a:r>
            <a:r>
              <a:rPr lang="en-US" sz="1200" b="0" i="0" kern="1200" dirty="0">
                <a:solidFill>
                  <a:srgbClr val="FF0000"/>
                </a:solidFill>
                <a:effectLst/>
                <a:latin typeface="+mn-lt"/>
                <a:ea typeface="+mn-ea"/>
                <a:cs typeface="+mn-cs"/>
              </a:rPr>
              <a:t>dentifies</a:t>
            </a:r>
            <a:r>
              <a:rPr lang="en-US" sz="1200" b="0" i="0" kern="1200" baseline="0" dirty="0">
                <a:solidFill>
                  <a:srgbClr val="FF0000"/>
                </a:solidFill>
                <a:effectLst/>
                <a:latin typeface="+mn-lt"/>
                <a:ea typeface="+mn-ea"/>
                <a:cs typeface="+mn-cs"/>
              </a:rPr>
              <a:t> members of these teams.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Facilitator states that for reunification, parents will be expected to wait outside the school until all students are accounted for, and authorized personnel begin the Student Release Process. Students will be released in an orderly manner, to ensure safety and properly account for students.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97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aseline="0" dirty="0"/>
              <a:t>OPTIONAL SLIDE; replace with your school’s 3.18 chart (from your print plan)</a:t>
            </a:r>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This Incident Command chart shows the management organization for the school’s response to an emergency.</a:t>
            </a:r>
            <a:r>
              <a:rPr lang="en-US" dirty="0"/>
              <a:t> </a:t>
            </a:r>
            <a:r>
              <a:rPr lang="en-US" sz="1200" b="0" kern="1200" dirty="0">
                <a:solidFill>
                  <a:schemeClr val="tx1"/>
                </a:solidFill>
                <a:effectLst/>
                <a:latin typeface="+mn-lt"/>
                <a:ea typeface="+mn-ea"/>
                <a:cs typeface="+mn-cs"/>
              </a:rPr>
              <a:t>Other staff members assigned to emergency teams report to the people listed on this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principal (</a:t>
            </a:r>
            <a:r>
              <a:rPr lang="en-US" dirty="0">
                <a:solidFill>
                  <a:srgbClr val="FF0000"/>
                </a:solidFill>
              </a:rPr>
              <a:t>or specify who at the school</a:t>
            </a:r>
            <a:r>
              <a:rPr lang="en-US" dirty="0"/>
              <a:t>) is the incident commander who directs emergency operations and observes and directs all operations at the Command Post. They are the decision-maker.</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rgbClr val="FF0000"/>
                </a:solidFill>
                <a:effectLst/>
                <a:latin typeface="+mn-lt"/>
                <a:ea typeface="+mn-ea"/>
                <a:cs typeface="+mn-cs"/>
              </a:rPr>
              <a:t>Facilitator identifies</a:t>
            </a:r>
            <a:r>
              <a:rPr lang="en-US" sz="1200" b="0" i="0" kern="1200" baseline="0" dirty="0">
                <a:solidFill>
                  <a:srgbClr val="FF0000"/>
                </a:solidFill>
                <a:effectLst/>
                <a:latin typeface="+mn-lt"/>
                <a:ea typeface="+mn-ea"/>
                <a:cs typeface="+mn-cs"/>
              </a:rPr>
              <a:t> a few other team members based on school needs.</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It is best to replace this blank chart with your school’s (from the ISSP print plan, 3.18).</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47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b="1"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To establish a safe and orderly school environment conducive to learning, school staff must gather and analyze data about the school and its community. This is also included in our ISSP.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Once the school data have been gathered and analyzed, we develop annual goals and activities in</a:t>
            </a:r>
            <a:r>
              <a:rPr lang="en-US" sz="1200" b="0" i="0" kern="1200" baseline="0" dirty="0">
                <a:solidFill>
                  <a:schemeClr val="tx1"/>
                </a:solidFill>
                <a:effectLst/>
                <a:latin typeface="+mn-lt"/>
                <a:ea typeface="+mn-ea"/>
                <a:cs typeface="+mn-cs"/>
              </a:rPr>
              <a:t> four</a:t>
            </a:r>
            <a:r>
              <a:rPr lang="en-US" sz="1200" b="0" i="0" kern="1200" dirty="0">
                <a:solidFill>
                  <a:schemeClr val="tx1"/>
                </a:solidFill>
                <a:effectLst/>
                <a:latin typeface="+mn-lt"/>
                <a:ea typeface="+mn-ea"/>
                <a:cs typeface="+mn-cs"/>
              </a:rPr>
              <a:t> areas:</a:t>
            </a:r>
            <a:r>
              <a:rPr lang="en-US" sz="1200" b="0" i="0" kern="1200" baseline="0" dirty="0">
                <a:solidFill>
                  <a:schemeClr val="tx1"/>
                </a:solidFill>
                <a:effectLst/>
                <a:latin typeface="+mn-lt"/>
                <a:ea typeface="+mn-ea"/>
                <a:cs typeface="+mn-cs"/>
              </a:rPr>
              <a:t> schoolwide discipline, attendance, threat/hazard and emergency function.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a:t>
            </a:r>
            <a:r>
              <a:rPr lang="en-US" dirty="0">
                <a:solidFill>
                  <a:srgbClr val="FF0000"/>
                </a:solidFill>
              </a:rPr>
              <a:t>r s</a:t>
            </a:r>
            <a:r>
              <a:rPr lang="en-US" sz="1200" b="0" i="0" kern="1200" baseline="0" dirty="0">
                <a:solidFill>
                  <a:srgbClr val="FF0000"/>
                </a:solidFill>
                <a:effectLst/>
                <a:latin typeface="+mn-lt"/>
                <a:ea typeface="+mn-ea"/>
                <a:cs typeface="+mn-cs"/>
              </a:rPr>
              <a:t>hares at least one of </a:t>
            </a:r>
            <a:r>
              <a:rPr lang="en-US" dirty="0">
                <a:solidFill>
                  <a:srgbClr val="FF0000"/>
                </a:solidFill>
              </a:rPr>
              <a:t>the school’s</a:t>
            </a:r>
            <a:r>
              <a:rPr lang="en-US" sz="1200" b="0" i="0" kern="1200" baseline="0" dirty="0">
                <a:solidFill>
                  <a:srgbClr val="FF0000"/>
                </a:solidFill>
                <a:effectLst/>
                <a:latin typeface="+mn-lt"/>
                <a:ea typeface="+mn-ea"/>
                <a:cs typeface="+mn-cs"/>
              </a:rPr>
              <a:t> 2024-25 goal’s action steps, progress, etc.</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defRPr/>
            </a:pPr>
            <a:r>
              <a:rPr lang="en-US" dirty="0"/>
              <a:t>The data piece is required by Education Code Section 35294.2[a] [1]; Penal Code 628.2.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77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endParaRPr lang="en-US" dirty="0"/>
          </a:p>
          <a:p>
            <a:pPr marL="171450" indent="-171450">
              <a:buFontTx/>
              <a:buChar char="-"/>
            </a:pPr>
            <a:r>
              <a:rPr lang="en-US" dirty="0"/>
              <a:t>In order to properly respond to emergencies/threats/hazards, we will rely on specific supplies and equipment. Though not all of these will be needed for each emergency, we must be prepared.</a:t>
            </a:r>
          </a:p>
          <a:p>
            <a:pPr marL="171450" indent="-171450">
              <a:buFontTx/>
              <a:buChar char="-"/>
            </a:pPr>
            <a:r>
              <a:rPr lang="en-US" dirty="0"/>
              <a:t>All schools have a minimum</a:t>
            </a:r>
            <a:r>
              <a:rPr lang="en-US" baseline="0" dirty="0"/>
              <a:t> 72-hour supply of emergency water, food, first aid, search and rescue, sanitation and other supplies and equipment.</a:t>
            </a:r>
          </a:p>
          <a:p>
            <a:pPr marL="171450" indent="-171450">
              <a:buFontTx/>
              <a:buChar char="-"/>
            </a:pPr>
            <a:r>
              <a:rPr lang="en-US" baseline="0" dirty="0"/>
              <a:t>Supplies are stored in classrooms and dedicated outdoor metal containers. (School should revise language in the slide as necessary.)</a:t>
            </a:r>
          </a:p>
          <a:p>
            <a:pPr marL="171450" indent="-171450">
              <a:buFontTx/>
              <a:buChar char="-"/>
            </a:pPr>
            <a:r>
              <a:rPr lang="en-US" baseline="0" dirty="0"/>
              <a:t>Emergency water is treated every three years.</a:t>
            </a:r>
          </a:p>
          <a:p>
            <a:pPr marL="171450" indent="-171450">
              <a:buFontTx/>
              <a:buChar char="-"/>
            </a:pPr>
            <a:r>
              <a:rPr lang="en-US" baseline="0" dirty="0"/>
              <a:t>Emergency supplies/equipment are inventoried at least twice a year to replace or replenish items, as necessary.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8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dirty="0"/>
              <a:t>To support our school in preparing for emergency response to some threats/hazards, we review and practice the response protocols.</a:t>
            </a:r>
          </a:p>
          <a:p>
            <a:pPr marL="171450" indent="-171450">
              <a:buFontTx/>
              <a:buChar char="-"/>
            </a:pPr>
            <a:r>
              <a:rPr lang="en-US" dirty="0"/>
              <a:t>As indicated in the table, four types of emergency drills are required;</a:t>
            </a:r>
            <a:r>
              <a:rPr lang="en-US" baseline="0" dirty="0"/>
              <a:t> a radio test to evaluate our communications capabilities by hand-held radio is also required each semester</a:t>
            </a:r>
            <a:r>
              <a:rPr lang="en-US" dirty="0"/>
              <a:t>.</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chart shows</a:t>
            </a:r>
            <a:r>
              <a:rPr lang="en-US" sz="1200" b="0" i="0" kern="1200" baseline="0" dirty="0">
                <a:solidFill>
                  <a:schemeClr val="tx1"/>
                </a:solidFill>
                <a:effectLst/>
                <a:latin typeface="+mn-lt"/>
                <a:ea typeface="+mn-ea"/>
                <a:cs typeface="+mn-cs"/>
              </a:rPr>
              <a:t> the expected drill</a:t>
            </a:r>
            <a:r>
              <a:rPr lang="en-US" sz="1200" b="0" i="0" kern="1200" dirty="0">
                <a:solidFill>
                  <a:schemeClr val="tx1"/>
                </a:solidFill>
                <a:effectLst/>
                <a:latin typeface="+mn-lt"/>
                <a:ea typeface="+mn-ea"/>
                <a:cs typeface="+mn-cs"/>
              </a:rPr>
              <a:t> frequency</a:t>
            </a:r>
            <a:r>
              <a:rPr lang="en-US" sz="1200" b="0" i="0" kern="1200" baseline="0" dirty="0">
                <a:solidFill>
                  <a:schemeClr val="tx1"/>
                </a:solidFill>
                <a:effectLst/>
                <a:latin typeface="+mn-lt"/>
                <a:ea typeface="+mn-ea"/>
                <a:cs typeface="+mn-cs"/>
              </a:rPr>
              <a:t>. Notice that fire drills are required once per </a:t>
            </a:r>
            <a:r>
              <a:rPr lang="en-US" sz="1200" b="0" i="0" kern="1200" baseline="0" dirty="0">
                <a:solidFill>
                  <a:srgbClr val="FF0000"/>
                </a:solidFill>
                <a:effectLst/>
                <a:highlight>
                  <a:srgbClr val="FFFF00"/>
                </a:highlight>
                <a:latin typeface="+mn-lt"/>
                <a:ea typeface="+mn-ea"/>
                <a:cs typeface="+mn-cs"/>
              </a:rPr>
              <a:t>month/semester (depending on school’s grade levels), </a:t>
            </a:r>
            <a:r>
              <a:rPr lang="en-US" sz="1200" b="0" i="0" kern="1200" baseline="0" dirty="0">
                <a:solidFill>
                  <a:schemeClr val="tx1"/>
                </a:solidFill>
                <a:effectLst/>
                <a:latin typeface="+mn-lt"/>
                <a:ea typeface="+mn-ea"/>
                <a:cs typeface="+mn-cs"/>
              </a:rPr>
              <a:t>while lockdown drills take place at the beginning of each semester. (Focus on the grade spans served at your school.)</a:t>
            </a:r>
          </a:p>
          <a:p>
            <a:pPr marL="171450" indent="-171450">
              <a:buFontTx/>
              <a:buChar char="-"/>
            </a:pPr>
            <a:r>
              <a:rPr lang="en-US" sz="1200" b="0" i="0" kern="1200" baseline="0" dirty="0">
                <a:solidFill>
                  <a:schemeClr val="tx1"/>
                </a:solidFill>
                <a:effectLst/>
                <a:latin typeface="+mn-lt"/>
                <a:ea typeface="+mn-ea"/>
                <a:cs typeface="+mn-cs"/>
              </a:rPr>
              <a:t>Shelter in Place exercises can be done as an oral review instead of a drill. </a:t>
            </a:r>
          </a:p>
          <a:p>
            <a:pPr marL="171450" indent="-171450">
              <a:buFontTx/>
              <a:buChar char="-"/>
            </a:pPr>
            <a:r>
              <a:rPr lang="en-US" dirty="0"/>
              <a:t>Rapid Relocation Procedures for active shooter incidents (not listed in the table) are reviewed only with staff once per semester.</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Tx/>
              <a:buChar char="-"/>
            </a:pPr>
            <a:r>
              <a:rPr lang="en-US" sz="1200" b="0" i="0" kern="1200" baseline="0" dirty="0">
                <a:solidFill>
                  <a:schemeClr val="tx1"/>
                </a:solidFill>
                <a:effectLst/>
                <a:latin typeface="+mn-lt"/>
                <a:ea typeface="+mn-ea"/>
                <a:cs typeface="+mn-cs"/>
              </a:rPr>
              <a:t>Each drill is documented through an online app.</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94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dirty="0">
                <a:solidFill>
                  <a:schemeClr val="tx1"/>
                </a:solidFill>
                <a:effectLst/>
                <a:latin typeface="+mn-lt"/>
                <a:ea typeface="+mn-ea"/>
                <a:cs typeface="+mn-cs"/>
              </a:rPr>
              <a:t>ISSP</a:t>
            </a:r>
            <a:r>
              <a:rPr lang="en-US" sz="1200" b="0" i="0" kern="1200" baseline="0" dirty="0">
                <a:solidFill>
                  <a:schemeClr val="tx1"/>
                </a:solidFill>
                <a:effectLst/>
                <a:latin typeface="+mn-lt"/>
                <a:ea typeface="+mn-ea"/>
                <a:cs typeface="+mn-cs"/>
              </a:rPr>
              <a:t> contains mostly standardized language reflecting District policy and protocols related to large-scale emergencies and overall student safety.</a:t>
            </a:r>
          </a:p>
          <a:p>
            <a:pPr marL="171450" indent="-171450">
              <a:buFontTx/>
              <a:buChar char="-"/>
            </a:pPr>
            <a:r>
              <a:rPr lang="en-US" sz="1200" b="0" i="0" kern="1200" baseline="0" dirty="0">
                <a:solidFill>
                  <a:schemeClr val="tx1"/>
                </a:solidFill>
                <a:effectLst/>
                <a:latin typeface="+mn-lt"/>
                <a:ea typeface="+mn-ea"/>
                <a:cs typeface="+mn-cs"/>
              </a:rPr>
              <a:t>Examples of the procedures included in the ISSP (and provided by the District for Districtwide uniformity) are earthquake, lockdown, animal disturbance, and explosive device threat procedures, as well as threat assessment, digital citizenship and cybersecurity policy</a:t>
            </a:r>
            <a:r>
              <a:rPr lang="en-US" sz="1200" b="0" i="0" kern="1200" dirty="0">
                <a:solidFill>
                  <a:schemeClr val="tx1"/>
                </a:solidFill>
                <a:effectLst/>
                <a:latin typeface="+mn-lt"/>
                <a:ea typeface="+mn-ea"/>
                <a:cs typeface="+mn-cs"/>
              </a:rPr>
              <a:t> and 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Schools only need to review and update or complete a limited number of fields in the online ISSP. (Listed on subsequent slide.)</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baseline="0" dirty="0">
                <a:solidFill>
                  <a:schemeClr val="tx1"/>
                </a:solidFill>
                <a:effectLst/>
                <a:latin typeface="+mn-lt"/>
                <a:ea typeface="+mn-ea"/>
                <a:cs typeface="+mn-cs"/>
              </a:rPr>
              <a:t>The District values transparency and collaboration with the community;</a:t>
            </a:r>
            <a:r>
              <a:rPr lang="en-US" sz="1200" b="0" i="0" kern="1200" dirty="0">
                <a:solidFill>
                  <a:schemeClr val="tx1"/>
                </a:solidFill>
                <a:effectLst/>
                <a:latin typeface="+mn-lt"/>
                <a:ea typeface="+mn-ea"/>
                <a:cs typeface="+mn-cs"/>
              </a:rPr>
              <a:t> at the same time,</a:t>
            </a:r>
            <a:r>
              <a:rPr lang="en-US" sz="1200" b="0" i="0" kern="1200" baseline="0" dirty="0">
                <a:solidFill>
                  <a:schemeClr val="tx1"/>
                </a:solidFill>
                <a:effectLst/>
                <a:latin typeface="+mn-lt"/>
                <a:ea typeface="+mn-ea"/>
                <a:cs typeface="+mn-cs"/>
              </a:rPr>
              <a:t> Ed Code also requires that the public have the opportunity to view a school’s ISSP. </a:t>
            </a:r>
          </a:p>
          <a:p>
            <a:pPr marL="171450" indent="-171450">
              <a:buFontTx/>
              <a:buChar char="-"/>
            </a:pPr>
            <a:r>
              <a:rPr lang="en-US" sz="1800" dirty="0">
                <a:effectLst/>
                <a:latin typeface="Arial" panose="020B0604020202020204" pitchFamily="34" charset="0"/>
                <a:ea typeface="Times New Roman" panose="02020603050405020304" pitchFamily="18" charset="0"/>
              </a:rPr>
              <a:t>At any time during the school year, a school employee, pupil’s parent, guardian, or educational rights holder, or pupil can request to review the ISSP and may bring concerns about an individual pupil’s ability to access disaster safety procedures in the ISSP to the principal. </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If you are interested, (</a:t>
            </a:r>
            <a:r>
              <a:rPr lang="en-US" sz="1200" b="0" i="0" kern="1200" baseline="0" dirty="0">
                <a:solidFill>
                  <a:srgbClr val="FF0000"/>
                </a:solidFill>
                <a:effectLst/>
                <a:latin typeface="+mn-lt"/>
                <a:ea typeface="+mn-ea"/>
                <a:cs typeface="+mn-cs"/>
              </a:rPr>
              <a:t>school enters staff member[s] name</a:t>
            </a:r>
            <a:r>
              <a:rPr lang="en-US" sz="1200" b="0" i="0" kern="1200" baseline="0" dirty="0">
                <a:solidFill>
                  <a:schemeClr val="tx1"/>
                </a:solidFill>
                <a:effectLst/>
                <a:latin typeface="+mn-lt"/>
                <a:ea typeface="+mn-ea"/>
                <a:cs typeface="+mn-cs"/>
              </a:rPr>
              <a:t>) in the Main Office can assist you with viewing the ISSP.</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copy/specific pages for public view is replaced each time the school makes updates to the ISSP since it is resubmitted at that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For safety reasons, maps are redacted from the public view copy.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School employees also have online access to the ISSP draft and final/submitted version.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ISSP should not be posted on any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Ed Code 32282 </a:t>
            </a:r>
            <a:r>
              <a:rPr lang="en-US" sz="1200" b="0" i="0" kern="1200" dirty="0">
                <a:solidFill>
                  <a:schemeClr val="tx1"/>
                </a:solidFill>
                <a:effectLst/>
                <a:latin typeface="+mn-lt"/>
                <a:ea typeface="+mn-ea"/>
                <a:cs typeface="+mn-cs"/>
              </a:rPr>
              <a:t>(d): …An updated file of all safety-related plans and materials shall be readily available for inspection by the public.</a:t>
            </a: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Arial" panose="020B0604020202020204" pitchFamily="34" charset="0"/>
                <a:ea typeface="Times New Roman" panose="02020603050405020304" pitchFamily="18" charset="0"/>
                <a:hlinkClick r:id="rId3"/>
              </a:rPr>
              <a:t>CA E.C. §32282</a:t>
            </a:r>
            <a:r>
              <a:rPr lang="en-US" sz="1800" dirty="0">
                <a:effectLst/>
                <a:latin typeface="Arial" panose="020B0604020202020204" pitchFamily="34" charset="0"/>
                <a:ea typeface="Times New Roman" panose="02020603050405020304" pitchFamily="18" charset="0"/>
              </a:rPr>
              <a:t> authorizes a school employee, a pupil’s parent, guardian, or educational rights holder, or a pupil, to bring concerns about an individual pupil’s ability to access disaster safety procedures described in the ISSP.</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 concern is a call or written communication through which a school employee, pupil’s parent, guardian, or educational rights holder, or pupil expresses a matter of importance related to a pupil’s ability to access some aspect of disaster safety procedures as described or needed to be described in the ISSP. (</a:t>
            </a:r>
            <a:r>
              <a:rPr lang="en-US" sz="1800">
                <a:effectLst/>
                <a:latin typeface="Arial" panose="020B0604020202020204" pitchFamily="34" charset="0"/>
                <a:ea typeface="Times New Roman" panose="02020603050405020304" pitchFamily="18" charset="0"/>
              </a:rPr>
              <a:t>See Attachment A in </a:t>
            </a:r>
            <a:r>
              <a:rPr lang="en-US" sz="1800" b="1" u="sng" dirty="0">
                <a:solidFill>
                  <a:srgbClr val="0070C0"/>
                </a:solidFill>
                <a:effectLst/>
                <a:latin typeface="Aptos" panose="020B0004020202020204" pitchFamily="34" charset="0"/>
                <a:ea typeface="Times New Roman" panose="02020603050405020304" pitchFamily="18" charset="0"/>
                <a:cs typeface="Aptos" panose="020B0004020202020204" pitchFamily="34" charset="0"/>
                <a:hlinkClick r:id="rId4"/>
              </a:rPr>
              <a:t>REF-5511 Completing and Updating the Integrated Safe </a:t>
            </a:r>
            <a:r>
              <a:rPr lang="en-US" sz="1800" b="1" u="sng">
                <a:solidFill>
                  <a:srgbClr val="0070C0"/>
                </a:solidFill>
                <a:effectLst/>
                <a:latin typeface="Aptos" panose="020B0004020202020204" pitchFamily="34" charset="0"/>
                <a:ea typeface="Times New Roman" panose="02020603050405020304" pitchFamily="18" charset="0"/>
                <a:cs typeface="Aptos" panose="020B0004020202020204" pitchFamily="34" charset="0"/>
                <a:hlinkClick r:id="rId4"/>
              </a:rPr>
              <a:t>School Plan </a:t>
            </a:r>
            <a:r>
              <a:rPr lang="en-US" sz="1800" b="1" u="sng" dirty="0">
                <a:solidFill>
                  <a:srgbClr val="0070C0"/>
                </a:solidFill>
                <a:effectLst/>
                <a:latin typeface="Aptos" panose="020B0004020202020204" pitchFamily="34" charset="0"/>
                <a:ea typeface="Times New Roman" panose="02020603050405020304" pitchFamily="18" charset="0"/>
                <a:cs typeface="Aptos" panose="020B0004020202020204" pitchFamily="34" charset="0"/>
                <a:hlinkClick r:id="rId4"/>
              </a:rPr>
              <a:t>2024-25</a:t>
            </a:r>
            <a:r>
              <a:rPr lang="en-US" sz="1800" dirty="0">
                <a:effectLst/>
                <a:latin typeface="Arial" panose="020B0604020202020204" pitchFamily="34" charset="0"/>
                <a:ea typeface="Times New Roman" panose="02020603050405020304" pitchFamily="18" charset="0"/>
              </a:rPr>
              <a:t> for more details.)</a:t>
            </a:r>
            <a:endParaRPr lang="en-US" sz="18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0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 (school revises slide as necessary):</a:t>
            </a:r>
            <a:endParaRPr lang="en-US" dirty="0"/>
          </a:p>
          <a:p>
            <a:pPr marL="171450" indent="-171450">
              <a:buFont typeface="Arial" panose="020B0604020202020204" pitchFamily="34" charset="0"/>
              <a:buChar char="•"/>
            </a:pPr>
            <a:r>
              <a:rPr lang="en-US" dirty="0"/>
              <a:t>If</a:t>
            </a:r>
            <a:r>
              <a:rPr lang="en-US" baseline="0" dirty="0"/>
              <a:t> interested in committee m</a:t>
            </a:r>
            <a:r>
              <a:rPr lang="en-US" dirty="0"/>
              <a:t>embership for</a:t>
            </a:r>
            <a:r>
              <a:rPr lang="en-US" baseline="0" dirty="0"/>
              <a:t> next year</a:t>
            </a:r>
            <a:r>
              <a:rPr lang="en-US" dirty="0"/>
              <a:t>, contact</a:t>
            </a:r>
            <a:r>
              <a:rPr lang="en-US" baseline="0" dirty="0"/>
              <a:t> (</a:t>
            </a:r>
            <a:r>
              <a:rPr lang="en-US" baseline="0" dirty="0">
                <a:solidFill>
                  <a:srgbClr val="FF0000"/>
                </a:solidFill>
              </a:rPr>
              <a:t>school enters staff member name[s]</a:t>
            </a:r>
            <a:r>
              <a:rPr lang="en-US" baseline="0" dirty="0"/>
              <a:t>).</a:t>
            </a:r>
            <a:endParaRPr lang="en-US" dirty="0"/>
          </a:p>
          <a:p>
            <a:pPr marL="171450" indent="-171450">
              <a:buFont typeface="Arial" panose="020B0604020202020204" pitchFamily="34" charset="0"/>
              <a:buChar char="•"/>
            </a:pPr>
            <a:r>
              <a:rPr lang="en-US" dirty="0"/>
              <a:t>As</a:t>
            </a:r>
            <a:r>
              <a:rPr lang="en-US" baseline="0" dirty="0"/>
              <a:t> a committee member, you will have the opportunity to assist our school with the ISSP</a:t>
            </a:r>
            <a:r>
              <a:rPr lang="en-US" dirty="0"/>
              <a:t>.</a:t>
            </a:r>
          </a:p>
          <a:p>
            <a:pPr marL="171450" lvl="0" indent="-171450">
              <a:buFont typeface="Arial" panose="020B0604020202020204" pitchFamily="34" charset="0"/>
              <a:buChar char="•"/>
            </a:pPr>
            <a:r>
              <a:rPr lang="en-US" dirty="0"/>
              <a:t>You can also support</a:t>
            </a:r>
            <a:r>
              <a:rPr lang="en-US" baseline="0" dirty="0"/>
              <a:t> the ISSP as a v</a:t>
            </a:r>
            <a:r>
              <a:rPr lang="en-US" dirty="0"/>
              <a:t>olunteer</a:t>
            </a:r>
            <a:r>
              <a:rPr lang="en-US" baseline="0" dirty="0"/>
              <a:t> who </a:t>
            </a:r>
            <a:r>
              <a:rPr lang="en-US" dirty="0"/>
              <a:t>are</a:t>
            </a:r>
            <a:r>
              <a:rPr lang="en-US" baseline="0" dirty="0"/>
              <a:t> especially valuable</a:t>
            </a:r>
            <a:r>
              <a:rPr lang="en-US" dirty="0"/>
              <a:t> at request and reunion gates (</a:t>
            </a:r>
            <a:r>
              <a:rPr lang="en-US" dirty="0">
                <a:solidFill>
                  <a:srgbClr val="FF0000"/>
                </a:solidFill>
              </a:rPr>
              <a:t>or school</a:t>
            </a:r>
            <a:r>
              <a:rPr lang="en-US" baseline="0" dirty="0">
                <a:solidFill>
                  <a:srgbClr val="FF0000"/>
                </a:solidFill>
              </a:rPr>
              <a:t> shares</a:t>
            </a:r>
            <a:r>
              <a:rPr lang="en-US" dirty="0">
                <a:solidFill>
                  <a:srgbClr val="FF0000"/>
                </a:solidFill>
              </a:rPr>
              <a:t> other possible roles</a:t>
            </a:r>
            <a:r>
              <a:rPr lang="en-US" dirty="0"/>
              <a:t>).</a:t>
            </a:r>
          </a:p>
          <a:p>
            <a:pPr marL="171450" lvl="0" indent="-171450">
              <a:buFont typeface="Arial" panose="020B0604020202020204" pitchFamily="34" charset="0"/>
              <a:buChar char="•"/>
            </a:pPr>
            <a:r>
              <a:rPr lang="en-US" dirty="0"/>
              <a:t>Volunteers</a:t>
            </a:r>
            <a:r>
              <a:rPr lang="en-US" baseline="0" dirty="0"/>
              <a:t> can also assist with the inventory and replenishing of</a:t>
            </a:r>
            <a:r>
              <a:rPr lang="en-US" dirty="0"/>
              <a:t> classroom supply kits.</a:t>
            </a:r>
          </a:p>
          <a:p>
            <a:pPr marL="171450" lvl="0" indent="-171450">
              <a:buFont typeface="Arial" panose="020B0604020202020204" pitchFamily="34" charset="0"/>
              <a:buChar char="•"/>
            </a:pPr>
            <a:r>
              <a:rPr lang="en-US" dirty="0"/>
              <a:t>Volunteers</a:t>
            </a:r>
            <a:r>
              <a:rPr lang="en-US" baseline="0" dirty="0"/>
              <a:t> can support our school</a:t>
            </a:r>
            <a:r>
              <a:rPr lang="en-US" dirty="0"/>
              <a:t> with organizing the emergency bin</a:t>
            </a:r>
            <a:r>
              <a:rPr lang="en-US" baseline="0" dirty="0"/>
              <a:t> i</a:t>
            </a:r>
            <a:r>
              <a:rPr lang="en-US" dirty="0"/>
              <a:t>n preparation for the </a:t>
            </a:r>
            <a:r>
              <a:rPr lang="en-US" dirty="0" err="1"/>
              <a:t>ShakeOut</a:t>
            </a:r>
            <a:r>
              <a:rPr lang="en-US" dirty="0"/>
              <a:t> as well as the fall and/or spring inventory.</a:t>
            </a:r>
          </a:p>
          <a:p>
            <a:pPr marL="171450" lvl="0" indent="-171450">
              <a:buFont typeface="Arial" panose="020B0604020202020204" pitchFamily="34" charset="0"/>
              <a:buChar char="•"/>
            </a:pPr>
            <a:r>
              <a:rPr lang="en-US" dirty="0"/>
              <a:t>Volunteers</a:t>
            </a:r>
            <a:r>
              <a:rPr lang="en-US" baseline="0" dirty="0"/>
              <a:t> can also (</a:t>
            </a:r>
            <a:r>
              <a:rPr lang="en-US" baseline="0" dirty="0">
                <a:solidFill>
                  <a:srgbClr val="FF0000"/>
                </a:solidFill>
              </a:rPr>
              <a:t>school enters other ways they can assist with emergency preparedness</a:t>
            </a:r>
            <a:r>
              <a:rPr lang="en-US" baseline="0" dirty="0"/>
              <a:t>).</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Bin inventories are due January 31, 2024 and June 21, 2024.</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67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drill procedures and protocol for actual emergencies as they respond and support their students. </a:t>
            </a:r>
          </a:p>
          <a:p>
            <a:pPr marL="171450" indent="-171450">
              <a:buFontTx/>
              <a:buChar char="-"/>
            </a:pPr>
            <a:r>
              <a:rPr lang="en-US" dirty="0"/>
              <a:t>You will notice that this document has the same information as that which is in the ISSP. </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r>
              <a:rPr lang="en-US" dirty="0"/>
              <a:t>- All schools were provided a new version of this guide</a:t>
            </a:r>
            <a:r>
              <a:rPr lang="en-US" baseline="0" dirty="0"/>
              <a:t> in August/September 2022. A new version is not created yearly; one will not be published in 2023-24. You do not need to request more guides if you have the fall 2022 version in your classrooms/common areas.</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186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These are some useful resources</a:t>
            </a:r>
            <a:r>
              <a:rPr lang="en-US" sz="1200" b="0" i="0" kern="1200" baseline="0" dirty="0">
                <a:solidFill>
                  <a:schemeClr val="tx1"/>
                </a:solidFill>
                <a:effectLst/>
                <a:latin typeface="+mn-lt"/>
                <a:ea typeface="+mn-ea"/>
                <a:cs typeface="+mn-cs"/>
              </a:rPr>
              <a:t> for parents.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69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Parent Emergency Information webpage includes information on how the District/schools prepare and respond to emergencies, as well as how to communicate with the school during emergencies.</a:t>
            </a:r>
          </a:p>
          <a:p>
            <a:pPr marL="171450" indent="-171450">
              <a:buFontTx/>
              <a:buChar char="-"/>
            </a:pPr>
            <a:r>
              <a:rPr lang="en-US" sz="1200" b="0" i="0" kern="1200" baseline="0" dirty="0">
                <a:solidFill>
                  <a:schemeClr val="tx1"/>
                </a:solidFill>
                <a:effectLst/>
                <a:latin typeface="+mn-lt"/>
                <a:ea typeface="+mn-ea"/>
                <a:cs typeface="+mn-cs"/>
              </a:rPr>
              <a:t>The page also describes the process for reunifying with your child.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Facilitator visits the webpage, if time permits, by clicking on the link: </a:t>
            </a:r>
            <a:r>
              <a:rPr lang="en-US" u="sng" dirty="0">
                <a:hlinkClick r:id="rId3"/>
              </a:rPr>
              <a:t>ParentEmergencyInformation.lausd.net</a:t>
            </a:r>
            <a:r>
              <a:rPr lang="en-US" sz="1200" b="0" i="0" kern="1200" baseline="0" dirty="0">
                <a:solidFill>
                  <a:schemeClr val="tx1"/>
                </a:solidFill>
                <a:effectLst/>
                <a:latin typeface="+mn-lt"/>
                <a:ea typeface="+mn-ea"/>
                <a:cs typeface="+mn-cs"/>
              </a:rPr>
              <a:t>.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9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This guide provides key information regarding our school’s emergency procedures. (</a:t>
            </a:r>
            <a:r>
              <a:rPr lang="en-US" sz="1200" b="0" i="0" kern="1200" baseline="0" dirty="0">
                <a:solidFill>
                  <a:schemeClr val="tx1"/>
                </a:solidFill>
                <a:effectLst/>
                <a:latin typeface="+mn-lt"/>
                <a:ea typeface="+mn-ea"/>
                <a:cs typeface="+mn-cs"/>
              </a:rPr>
              <a:t>Consider printing copies of this document for parents.)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highlights from this guide include: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During an emergency, information will be provided to parents through Blackboard Connect automated phone calls and texts, District or school websites, email, local TV broadcast depending on the circumstances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School personnel are required by law to remain on duty for the duration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As a reminder, if coming to the school (for reunification), bring photo identification, cell phone (for updates) and medical information and medication (if applicable).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Ensure your emergency contact information is up-to-date at all times.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233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54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dirty="0">
              <a:solidFill>
                <a:srgbClr val="FF0000"/>
              </a:solidFill>
            </a:endParaRPr>
          </a:p>
          <a:p>
            <a:r>
              <a:rPr lang="en-US" dirty="0">
                <a:solidFill>
                  <a:srgbClr val="FF0000"/>
                </a:solidFill>
              </a:rPr>
              <a:t>Facilitator</a:t>
            </a:r>
            <a:r>
              <a:rPr lang="en-US" baseline="0" dirty="0">
                <a:solidFill>
                  <a:srgbClr val="FF0000"/>
                </a:solidFill>
              </a:rPr>
              <a:t> provides contact information.</a:t>
            </a:r>
            <a:endParaRPr lang="en-US" dirty="0">
              <a:solidFill>
                <a:srgbClr val="FF0000"/>
              </a:solidFill>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11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2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reads/allows audience to read slides and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required</a:t>
            </a:r>
            <a:r>
              <a:rPr lang="en-US" baseline="0" dirty="0"/>
              <a:t> </a:t>
            </a:r>
            <a:r>
              <a:rPr lang="en-US" dirty="0"/>
              <a:t>members complete the</a:t>
            </a:r>
            <a:r>
              <a:rPr lang="en-US" baseline="0" dirty="0"/>
              <a:t> signature page to confirm a collaborative</a:t>
            </a:r>
            <a:r>
              <a:rPr lang="en-US" dirty="0"/>
              <a: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and community can request to view the final printed version available in the Main Office. (More details will follow.)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 staff have online access which includes access to the draft-under-development.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1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50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20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the ISSP print document title</a:t>
            </a:r>
            <a:r>
              <a:rPr lang="en-US" sz="1200" b="0" i="0" kern="1200" baseline="0" dirty="0">
                <a:solidFill>
                  <a:schemeClr val="tx1"/>
                </a:solidFill>
                <a:effectLst/>
                <a:latin typeface="+mn-lt"/>
                <a:ea typeface="+mn-ea"/>
                <a:cs typeface="+mn-cs"/>
              </a:rPr>
              <a:t> page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ISSP is approximately 200 pages in length.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a:t>
            </a:r>
            <a:r>
              <a:rPr lang="en-US" sz="1200" b="0" i="0" kern="1200" baseline="0" dirty="0">
                <a:solidFill>
                  <a:schemeClr val="tx1"/>
                </a:solidFill>
                <a:effectLst/>
                <a:latin typeface="+mn-lt"/>
                <a:ea typeface="+mn-ea"/>
                <a:cs typeface="+mn-cs"/>
              </a:rPr>
              <a:t> school has a unique ISSP based on its needs and resources and one which is annually updated as led</a:t>
            </a:r>
            <a:r>
              <a:rPr lang="en-US" sz="1200" b="0" i="0" kern="1200" dirty="0">
                <a:solidFill>
                  <a:schemeClr val="tx1"/>
                </a:solidFill>
                <a:effectLst/>
                <a:latin typeface="+mn-lt"/>
                <a:ea typeface="+mn-ea"/>
                <a:cs typeface="+mn-cs"/>
              </a:rPr>
              <a:t> by the School Safet</a:t>
            </a:r>
            <a:r>
              <a:rPr lang="en-US" dirty="0"/>
              <a:t>y Committee</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Content/length can vary since the District has 7 different ISSP templates (unique ones for adult education programs, early education centers and co-located schools).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Prior to</a:t>
            </a:r>
            <a:r>
              <a:rPr lang="en-US" sz="1200" b="0" i="0" kern="1200" dirty="0">
                <a:solidFill>
                  <a:schemeClr val="tx1"/>
                </a:solidFill>
                <a:effectLst/>
                <a:latin typeface="+mn-lt"/>
                <a:ea typeface="+mn-ea"/>
                <a:cs typeface="+mn-cs"/>
              </a:rPr>
              <a:t> the school updating the plan, the </a:t>
            </a:r>
            <a:r>
              <a:rPr lang="en-US" sz="1200" b="0" i="0" kern="1200" baseline="0" dirty="0">
                <a:solidFill>
                  <a:schemeClr val="tx1"/>
                </a:solidFill>
                <a:effectLst/>
                <a:latin typeface="+mn-lt"/>
                <a:ea typeface="+mn-ea"/>
                <a:cs typeface="+mn-cs"/>
              </a:rPr>
              <a:t>District also annually updates standardized language in the ISSP to reflect District policy and protocol changes.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4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pPr marL="171450" indent="-171450">
              <a:buFontTx/>
              <a:buChar char="-"/>
            </a:pPr>
            <a:r>
              <a:rPr lang="en-US" baseline="0" dirty="0"/>
              <a:t>To give you a better sense of the content and comprehensive nature of the ISSP, take a look at </a:t>
            </a:r>
            <a:r>
              <a:rPr lang="en-US" dirty="0"/>
              <a:t>its</a:t>
            </a:r>
            <a:r>
              <a:rPr lang="en-US" baseline="0" dirty="0"/>
              <a:t> table of contents. (You can display your school‘s actual table of contents from another screen.)</a:t>
            </a:r>
          </a:p>
          <a:p>
            <a:pPr marL="171450" indent="-171450">
              <a:buFontTx/>
              <a:buChar char="-"/>
            </a:pPr>
            <a:r>
              <a:rPr lang="en-US" baseline="0" dirty="0"/>
              <a:t>Sections include (school) plant inspections, vulnerability assessment, public disaster shelters, campus security, incident command system, parent and community engagement and legal requirements.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36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is the continuation of the table</a:t>
            </a:r>
            <a:r>
              <a:rPr lang="en-US" sz="1200" b="0" i="0" kern="1200" baseline="0" dirty="0">
                <a:solidFill>
                  <a:schemeClr val="tx1"/>
                </a:solidFill>
                <a:effectLst/>
                <a:latin typeface="+mn-lt"/>
                <a:ea typeface="+mn-ea"/>
                <a:cs typeface="+mn-cs"/>
              </a:rPr>
              <a:t> of contents.</a:t>
            </a:r>
          </a:p>
          <a:p>
            <a:pPr marL="171450" indent="-171450">
              <a:buFontTx/>
              <a:buChar char="-"/>
            </a:pPr>
            <a:r>
              <a:rPr lang="en-US" dirty="0"/>
              <a:t>The majority of the language within the ISSP is provided by the District and based on law and/or District policy/protocols.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The District has other resources which also describe/summarize these procedures, including an Emergency Classroom Quick Guide posted in all our classrooms, offices and common areas which remind all of us of the procedures for required drills/most common threats. (Displayed in a subsequent slide.)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0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oleObject" Target="../embeddings/oleObject8.bin"/><Relationship Id="rId10" Type="http://schemas.openxmlformats.org/officeDocument/2006/relationships/hyperlink" Target="https://www.lausd.org/cms/lib/CA01000043/Centricity/Domain/318/FINAL%20Emergency_Quick_Guide_SPAN.pdf" TargetMode="External"/><Relationship Id="rId4" Type="http://schemas.openxmlformats.org/officeDocument/2006/relationships/image" Target="../media/image2.png"/><Relationship Id="rId9" Type="http://schemas.openxmlformats.org/officeDocument/2006/relationships/hyperlink" Target="https://achieve.lausd.net/cms/lib/CA01000043/Centricity/Domain/318/Emergency_Quick_Guide_0822_FINAL%200805202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chieve.lausd.net/cms/lib/CA01000043/Centricity/Domain/318/parent_emergency_guide%20eng_span.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hyperlink" Target="https://achieve.lausd.net/cms/lib/CA01000043/Centricity/Domain/318/parent_emergency_guide%20eng_span.pdf"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 2024</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Integrated Safe School Plan (ISSP) Public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838376899"/>
              </p:ext>
            </p:extLst>
          </p:nvPr>
        </p:nvGraphicFramePr>
        <p:xfrm>
          <a:off x="508000" y="1654470"/>
          <a:ext cx="11194472" cy="4811572"/>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 Position </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UTLA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Classified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Student Representative (secondary schools)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Parent (of attending student)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46112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740382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2023-24 School Safety Planning Committee</a:t>
            </a:r>
          </a:p>
        </p:txBody>
      </p:sp>
    </p:spTree>
    <p:extLst>
      <p:ext uri="{BB962C8B-B14F-4D97-AF65-F5344CB8AC3E}">
        <p14:creationId xmlns:p14="http://schemas.microsoft.com/office/powerpoint/2010/main" val="317746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97269787"/>
              </p:ext>
            </p:extLst>
          </p:nvPr>
        </p:nvGraphicFramePr>
        <p:xfrm>
          <a:off x="508000" y="1654470"/>
          <a:ext cx="11194472" cy="4887556"/>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Suggested Team Member Position</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completes both columns</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2023-24 School Safety Committee</a:t>
            </a:r>
          </a:p>
        </p:txBody>
      </p:sp>
    </p:spTree>
    <p:extLst>
      <p:ext uri="{BB962C8B-B14F-4D97-AF65-F5344CB8AC3E}">
        <p14:creationId xmlns:p14="http://schemas.microsoft.com/office/powerpoint/2010/main" val="17884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8543036" cy="2369839"/>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Our School’s ISSP Update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When/how the school starts the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Committee meeting schedule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Data/feedback considered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Assessment process school follows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Key lessons/successes/challenges</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83689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407726" cy="1631175"/>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Examples of 2024-25 Updates included in our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1</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2</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3</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316966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330524930"/>
              </p:ext>
            </p:extLst>
          </p:nvPr>
        </p:nvGraphicFramePr>
        <p:xfrm>
          <a:off x="508000" y="1491860"/>
          <a:ext cx="11194472" cy="4855656"/>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Accounting for All Persons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To account for the whereabouts and wellbeing of all students, staff members and visitors and is one of the first tasks that must be accomplished in any emergency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All Clear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notify teachers that normal school operations can resume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Crisis Response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address the social-emotional needs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Drop, Cover, and Hold On</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protect students and staff from flying or falling debris, and is commonly used during an earthquake or explosion</a:t>
                      </a:r>
                    </a:p>
                  </a:txBody>
                  <a:tcPr marL="68580" marR="68580" marT="0" marB="0" anchor="ctr"/>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Evacuate Building</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Most commonly used in response to a fire, after an earthquake, or any emergency where the building and its contents are perceived to be a threat to student safety</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prevent the perpetrator from entering any occupied campus areas; students are to always remain in locked classrooms or designated safe locations</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118470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267326913"/>
              </p:ext>
            </p:extLst>
          </p:nvPr>
        </p:nvGraphicFramePr>
        <p:xfrm>
          <a:off x="508000" y="1491860"/>
          <a:ext cx="11194472" cy="4831590"/>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Notifications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Sent to 911, LASPD Watch Commander, Region Operations, parents/staff through Blackboard Connect and iSTAR (District incident reporting platform)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Rapid Relocation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Students and staff are encouraged to quickly leave by any safe and available exit; if leaving campus, the established off-site relocation point is the preferred destination, if the route is safe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Relocation (Off-site Evacuation)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authorities have determined that it is unsafe to remain on the campus and evacuation to an off-site relocation site is required; does not apply during an active shooter incident, a tsunami, or large hazardous materials release</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Shelter In Place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place and/or keep students indoors to provide a greater level of protection from airborne contaminants in outside air, inclement weather, or other hazards</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Student Reunification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reunite students with their custodial adult after a critical incident or disaster</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268398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32929577"/>
              </p:ext>
            </p:extLst>
          </p:nvPr>
        </p:nvGraphicFramePr>
        <p:xfrm>
          <a:off x="508000" y="1491860"/>
          <a:ext cx="11194472" cy="5141787"/>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Active Shooter/Gunfire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Involves one or more individuals on school grounds who is armed with a firearm and has already killed or wounded someone with the firearm AND at least one of the following applies: continues to shoot others; actively seeks or attacks others; has access to additional victims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Aircraft/Vehicle Crash</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An aircraft or motor vehicle crash on or near school property</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Animal Disturbance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Implemented when a dog, coyote, mountain lion, or other wild animal threatens the safety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Biochemical/</a:t>
                      </a:r>
                    </a:p>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Hazardous Materials </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the discharge of a biological or chemical substance in a solid, liquid, or gaseous state; common releases within or adjacent to schools include the discharge of chemicals in a school laboratory, an overturned truck of hazardous materials in proximity of the school, or an explosion at a nearby oil refinery or other chemical plant</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Bus Disaster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Earthquake, serious bus accident, or other emergency that occurs while students are on a school bus field trip or being transported to or from school</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195743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467215973"/>
              </p:ext>
            </p:extLst>
          </p:nvPr>
        </p:nvGraphicFramePr>
        <p:xfrm>
          <a:off x="508000" y="1491860"/>
          <a:ext cx="11194472" cy="3406839"/>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Demonstration/</a:t>
                      </a:r>
                    </a:p>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Walkout</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Any assemblage on or off campus by staff or students for the purpose of protest or demonstration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Disorderly Conduct</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Conduct may involve a student, staff member, or visitor exhibiting threatening or irrational behavior</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Earthquake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Generally occur without warning and may cause minor to serious ground shaking, damage to buildings, and injuries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Explosion/Risk of Explosion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Includes protocols for: explosion on school property, risk of explosion on school property, explosion or risk of explosion in surrounding area, nuclear blast or explosion involving radioactive materials, and explosive device threat/suspicious package </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85885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903918057"/>
              </p:ext>
            </p:extLst>
          </p:nvPr>
        </p:nvGraphicFramePr>
        <p:xfrm>
          <a:off x="508000" y="1491860"/>
          <a:ext cx="11194472" cy="4170871"/>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Impacts a school if it occurs on campus or in an off-campus location near the school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Food/Water Contamination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site personnel report suspected contamination of food or beverages served for the various food programs; applies where there is evidence of tampering with food packaging, observation of suspicious individuals in proximity to food or beverage supplies, or if notified of possible food contamination by Central District staff or local agencies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Public Health Emergency</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an infectious disease outbreak or a pandemic which requires a large-scale emergency need for medical health care services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Suicide Risk and Self-Injurious Behavior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Concerns or incidents should be directly reported to the administrator/designee and/or the Suicide/Threat Prevention Liaison (STPL) immediately or as soon as practically possible</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43478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76448509"/>
              </p:ext>
            </p:extLst>
          </p:nvPr>
        </p:nvGraphicFramePr>
        <p:xfrm>
          <a:off x="508000" y="1491860"/>
          <a:ext cx="11194472" cy="3001582"/>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Threat to Others</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Applies if site personnel receive or have knowledge of a threat that may target an individual, a particular group or the entire school community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Tsunami</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 series of ocean waves that sends surges of water onto land; typically caused by large, undersea earthquakes, but may also be caused by underwater landslides or volcanic eruptions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Utility Failure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 loss of water, power, or other utility on school grounds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Weather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Actions taken during heavy rain, flooding, hail, or high winds</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413144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491889"/>
            <a:ext cx="13957161"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Purpose of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Process for Updating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Key ISSP Components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Accessing the Print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Opportunities for Involvement  </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Questions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School’s ISSP Contact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10044545" cy="20005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Common Threats/Hazards in Our School Community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In the past XX years, we have experienced...</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Our most challenging experience was…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We are well prepared for …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After experiencing a(n) XXXX, we now have… </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oppins Light" panose="00000400000000000000" pitchFamily="2" charset="0"/>
                <a:ea typeface="+mn-ea"/>
                <a:cs typeface="Poppins Light" panose="00000400000000000000" pitchFamily="2" charset="0"/>
              </a:rPr>
              <a:t>School adds logo, school image, etc.</a:t>
            </a:r>
          </a:p>
        </p:txBody>
      </p:sp>
    </p:spTree>
    <p:extLst>
      <p:ext uri="{BB962C8B-B14F-4D97-AF65-F5344CB8AC3E}">
        <p14:creationId xmlns:p14="http://schemas.microsoft.com/office/powerpoint/2010/main" val="166892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847579351"/>
              </p:ext>
            </p:extLst>
          </p:nvPr>
        </p:nvGraphicFramePr>
        <p:xfrm>
          <a:off x="403998" y="1479668"/>
          <a:ext cx="10580994" cy="3492565"/>
        </p:xfrm>
        <a:graphic>
          <a:graphicData uri="http://schemas.openxmlformats.org/drawingml/2006/table">
            <a:tbl>
              <a:tblPr firstRow="1" firstCol="1" bandRow="1">
                <a:tableStyleId>{5C22544A-7EE6-4342-B048-85BDC9FD1C3A}</a:tableStyleId>
              </a:tblPr>
              <a:tblGrid>
                <a:gridCol w="4186893">
                  <a:extLst>
                    <a:ext uri="{9D8B030D-6E8A-4147-A177-3AD203B41FA5}">
                      <a16:colId xmlns:a16="http://schemas.microsoft.com/office/drawing/2014/main" val="801878826"/>
                    </a:ext>
                  </a:extLst>
                </a:gridCol>
                <a:gridCol w="6394101">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Triage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School Site Crisis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Search and Rescue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Access and Functional Needs Position</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Utilities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A5FA19C-B7BF-9AD9-402D-A38DC9EBD429}"/>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E819BA64-3928-AFE9-4FE2-76072D7A149B}"/>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211825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777973200"/>
              </p:ext>
            </p:extLst>
          </p:nvPr>
        </p:nvGraphicFramePr>
        <p:xfrm>
          <a:off x="403998" y="1479668"/>
          <a:ext cx="10568802" cy="2865548"/>
        </p:xfrm>
        <a:graphic>
          <a:graphicData uri="http://schemas.openxmlformats.org/drawingml/2006/table">
            <a:tbl>
              <a:tblPr firstRow="1" firstCol="1" bandRow="1">
                <a:tableStyleId>{5C22544A-7EE6-4342-B048-85BDC9FD1C3A}</a:tableStyleId>
              </a:tblPr>
              <a:tblGrid>
                <a:gridCol w="4182068">
                  <a:extLst>
                    <a:ext uri="{9D8B030D-6E8A-4147-A177-3AD203B41FA5}">
                      <a16:colId xmlns:a16="http://schemas.microsoft.com/office/drawing/2014/main" val="801878826"/>
                    </a:ext>
                  </a:extLst>
                </a:gridCol>
                <a:gridCol w="6386734">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8D8643D-32F3-71D7-DF34-920CD6C09F9D}"/>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2609A030-ACBC-3E95-EA1D-819EF00A16E8}"/>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354339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727170793"/>
              </p:ext>
            </p:extLst>
          </p:nvPr>
        </p:nvGraphicFramePr>
        <p:xfrm>
          <a:off x="403998" y="1479668"/>
          <a:ext cx="10556610" cy="3991230"/>
        </p:xfrm>
        <a:graphic>
          <a:graphicData uri="http://schemas.openxmlformats.org/drawingml/2006/table">
            <a:tbl>
              <a:tblPr firstRow="1" firstCol="1" bandRow="1">
                <a:tableStyleId>{5C22544A-7EE6-4342-B048-85BDC9FD1C3A}</a:tableStyleId>
              </a:tblPr>
              <a:tblGrid>
                <a:gridCol w="4026511">
                  <a:extLst>
                    <a:ext uri="{9D8B030D-6E8A-4147-A177-3AD203B41FA5}">
                      <a16:colId xmlns:a16="http://schemas.microsoft.com/office/drawing/2014/main" val="801878826"/>
                    </a:ext>
                  </a:extLst>
                </a:gridCol>
                <a:gridCol w="6530099">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Communications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4BA87E8E-7B1A-1E6B-4826-7DE55DBB80F4}"/>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188421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564077780"/>
              </p:ext>
            </p:extLst>
          </p:nvPr>
        </p:nvGraphicFramePr>
        <p:xfrm>
          <a:off x="412323" y="1491860"/>
          <a:ext cx="11338916" cy="5254944"/>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Team Role</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processing parent requests for student release during an emergency</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reuniting parents/guardians with students and keeping accurate records of students leaving the campus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Duties</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and directing arriving parents/guardians/designees to the Request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Providing reassurance and maintaining order The use of large signs showing the school status - Checking identification of those requesting to pick up students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Directing parents/guardians to the Reunion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Dispatching student runners to the Assembly Area to escort students whose parents have come to claim them</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parents/guardians/designees at the Reunion Gate and maintaining order</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Verifying identification and authenticity of reunification forms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Confirming students recognize the authorized adults who come to claim them and requiring adult to sign student out of school</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Completing Student Release Log and submitting them to the Reunion Gate Team Leader</a:t>
                      </a: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Tree>
    <p:extLst>
      <p:ext uri="{BB962C8B-B14F-4D97-AF65-F5344CB8AC3E}">
        <p14:creationId xmlns:p14="http://schemas.microsoft.com/office/powerpoint/2010/main" val="109152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2523550107"/>
              </p:ext>
            </p:extLst>
          </p:nvPr>
        </p:nvGraphicFramePr>
        <p:xfrm>
          <a:off x="412323" y="1491860"/>
          <a:ext cx="11338916" cy="1584643"/>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Location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all other info</a:t>
                      </a:r>
                    </a:p>
                  </a:txBody>
                  <a:tcPr marL="68580" marR="68580" marT="0" marB="0" anchor="ctr"/>
                </a:tc>
                <a:tc>
                  <a:txBody>
                    <a:bodyPr/>
                    <a:lstStyle/>
                    <a:p>
                      <a:pPr marL="0" marR="0">
                        <a:lnSpc>
                          <a:spcPct val="107000"/>
                        </a:lnSpc>
                        <a:spcBef>
                          <a:spcPts val="0"/>
                        </a:spcBef>
                        <a:spcAft>
                          <a:spcPts val="0"/>
                        </a:spcAft>
                      </a:pPr>
                      <a:endParaRPr lang="en-US" sz="1800" b="0" kern="100" dirty="0">
                        <a:solidFill>
                          <a:schemeClr val="tx1"/>
                        </a:solidFill>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Team Members</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
        <p:nvSpPr>
          <p:cNvPr id="6" name="TextBox 5">
            <a:extLst>
              <a:ext uri="{FF2B5EF4-FFF2-40B4-BE49-F238E27FC236}">
                <a16:creationId xmlns:a16="http://schemas.microsoft.com/office/drawing/2014/main" id="{7C20E78A-57FE-1909-30BA-12D2F8DE80EE}"/>
              </a:ext>
            </a:extLst>
          </p:cNvPr>
          <p:cNvSpPr txBox="1"/>
          <p:nvPr/>
        </p:nvSpPr>
        <p:spPr>
          <a:xfrm>
            <a:off x="2275114" y="4484914"/>
            <a:ext cx="2072590"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Request Gate Photo</a:t>
            </a:r>
          </a:p>
        </p:txBody>
      </p:sp>
      <p:sp>
        <p:nvSpPr>
          <p:cNvPr id="7" name="TextBox 6">
            <a:extLst>
              <a:ext uri="{FF2B5EF4-FFF2-40B4-BE49-F238E27FC236}">
                <a16:creationId xmlns:a16="http://schemas.microsoft.com/office/drawing/2014/main" id="{EFF896AC-D11B-C70C-75CE-8D73BDA5EBB6}"/>
              </a:ext>
            </a:extLst>
          </p:cNvPr>
          <p:cNvSpPr txBox="1"/>
          <p:nvPr/>
        </p:nvSpPr>
        <p:spPr>
          <a:xfrm>
            <a:off x="6096000" y="4484914"/>
            <a:ext cx="2097024"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Reunion Gate Photo</a:t>
            </a:r>
          </a:p>
        </p:txBody>
      </p:sp>
    </p:spTree>
    <p:extLst>
      <p:ext uri="{BB962C8B-B14F-4D97-AF65-F5344CB8AC3E}">
        <p14:creationId xmlns:p14="http://schemas.microsoft.com/office/powerpoint/2010/main" val="245881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Incident Command</a:t>
            </a:r>
          </a:p>
        </p:txBody>
      </p:sp>
      <p:sp>
        <p:nvSpPr>
          <p:cNvPr id="9" name="Content Placeholder 3">
            <a:extLst>
              <a:ext uri="{FF2B5EF4-FFF2-40B4-BE49-F238E27FC236}">
                <a16:creationId xmlns:a16="http://schemas.microsoft.com/office/drawing/2014/main" id="{938B9FCC-C16E-AE87-B7B2-33D0846F2836}"/>
              </a:ext>
            </a:extLst>
          </p:cNvPr>
          <p:cNvSpPr txBox="1">
            <a:spLocks/>
          </p:cNvSpPr>
          <p:nvPr/>
        </p:nvSpPr>
        <p:spPr>
          <a:xfrm>
            <a:off x="8214827" y="2725458"/>
            <a:ext cx="3889248" cy="2401529"/>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kern="0" dirty="0"/>
          </a:p>
          <a:p>
            <a:r>
              <a:rPr lang="en-US" sz="2800" b="1" kern="0" dirty="0">
                <a:solidFill>
                  <a:schemeClr val="bg1"/>
                </a:solidFill>
                <a:latin typeface="Poppins" panose="00000500000000000000" pitchFamily="2" charset="0"/>
                <a:cs typeface="Poppins" panose="00000500000000000000" pitchFamily="2" charset="0"/>
              </a:rPr>
              <a:t>School Incident Command System (ICS) Incident Command Team Chart</a:t>
            </a:r>
          </a:p>
        </p:txBody>
      </p:sp>
      <p:sp>
        <p:nvSpPr>
          <p:cNvPr id="4" name="TextBox 3">
            <a:extLst>
              <a:ext uri="{FF2B5EF4-FFF2-40B4-BE49-F238E27FC236}">
                <a16:creationId xmlns:a16="http://schemas.microsoft.com/office/drawing/2014/main" id="{32A510F2-AD79-B26D-7632-1193BD8B63E1}"/>
              </a:ext>
            </a:extLst>
          </p:cNvPr>
          <p:cNvSpPr txBox="1"/>
          <p:nvPr/>
        </p:nvSpPr>
        <p:spPr>
          <a:xfrm>
            <a:off x="1415845" y="2408903"/>
            <a:ext cx="184731" cy="369332"/>
          </a:xfrm>
          <a:prstGeom prst="rect">
            <a:avLst/>
          </a:prstGeom>
          <a:noFill/>
        </p:spPr>
        <p:txBody>
          <a:bodyPr wrap="none" rtlCol="0">
            <a:spAutoFit/>
          </a:bodyPr>
          <a:lstStyle/>
          <a:p>
            <a:endParaRPr lang="en-US" dirty="0"/>
          </a:p>
        </p:txBody>
      </p:sp>
      <p:graphicFrame>
        <p:nvGraphicFramePr>
          <p:cNvPr id="6" name="Object 5">
            <a:extLst>
              <a:ext uri="{FF2B5EF4-FFF2-40B4-BE49-F238E27FC236}">
                <a16:creationId xmlns:a16="http://schemas.microsoft.com/office/drawing/2014/main" id="{9A8205EB-34B6-61E5-1CB5-11FDB77F024A}"/>
              </a:ext>
            </a:extLst>
          </p:cNvPr>
          <p:cNvGraphicFramePr>
            <a:graphicFrameLocks noChangeAspect="1"/>
          </p:cNvGraphicFramePr>
          <p:nvPr>
            <p:extLst>
              <p:ext uri="{D42A27DB-BD31-4B8C-83A1-F6EECF244321}">
                <p14:modId xmlns:p14="http://schemas.microsoft.com/office/powerpoint/2010/main" val="2817548231"/>
              </p:ext>
            </p:extLst>
          </p:nvPr>
        </p:nvGraphicFramePr>
        <p:xfrm>
          <a:off x="860425" y="1554828"/>
          <a:ext cx="6858000" cy="5143500"/>
        </p:xfrm>
        <a:graphic>
          <a:graphicData uri="http://schemas.openxmlformats.org/presentationml/2006/ole">
            <mc:AlternateContent xmlns:mc="http://schemas.openxmlformats.org/markup-compatibility/2006">
              <mc:Choice xmlns:v="urn:schemas-microsoft-com:vml" Requires="v">
                <p:oleObj name="Acrobat Document" r:id="rId4" imgW="6857847" imgH="5143500" progId="Acrobat.Document.DC">
                  <p:embed/>
                </p:oleObj>
              </mc:Choice>
              <mc:Fallback>
                <p:oleObj name="Acrobat Document" r:id="rId4" imgW="6857847" imgH="5143500" progId="Acrobat.Document.DC">
                  <p:embed/>
                  <p:pic>
                    <p:nvPicPr>
                      <p:cNvPr id="6" name="Object 5">
                        <a:extLst>
                          <a:ext uri="{FF2B5EF4-FFF2-40B4-BE49-F238E27FC236}">
                            <a16:creationId xmlns:a16="http://schemas.microsoft.com/office/drawing/2014/main" id="{9A8205EB-34B6-61E5-1CB5-11FDB77F024A}"/>
                          </a:ext>
                        </a:extLst>
                      </p:cNvPr>
                      <p:cNvPicPr/>
                      <p:nvPr/>
                    </p:nvPicPr>
                    <p:blipFill>
                      <a:blip r:embed="rId5"/>
                      <a:stretch>
                        <a:fillRect/>
                      </a:stretch>
                    </p:blipFill>
                    <p:spPr>
                      <a:xfrm>
                        <a:off x="860425" y="1554828"/>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346713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274830680"/>
              </p:ext>
            </p:extLst>
          </p:nvPr>
        </p:nvGraphicFramePr>
        <p:xfrm>
          <a:off x="412322" y="1491860"/>
          <a:ext cx="10536093" cy="2885123"/>
        </p:xfrm>
        <a:graphic>
          <a:graphicData uri="http://schemas.openxmlformats.org/drawingml/2006/table">
            <a:tbl>
              <a:tblPr firstRow="1" firstCol="1" bandRow="1">
                <a:tableStyleId>{5C22544A-7EE6-4342-B048-85BDC9FD1C3A}</a:tableStyleId>
              </a:tblPr>
              <a:tblGrid>
                <a:gridCol w="2734864">
                  <a:extLst>
                    <a:ext uri="{9D8B030D-6E8A-4147-A177-3AD203B41FA5}">
                      <a16:colId xmlns:a16="http://schemas.microsoft.com/office/drawing/2014/main" val="3142246306"/>
                    </a:ext>
                  </a:extLst>
                </a:gridCol>
                <a:gridCol w="7801229">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School-Specific Goal</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Schoolwide Discipline Plan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this column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Attendance</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2750626510"/>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Threat/Hazard</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Emergency Function</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692134683"/>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ISSP Goals</a:t>
            </a:r>
          </a:p>
        </p:txBody>
      </p:sp>
      <p:pic>
        <p:nvPicPr>
          <p:cNvPr id="1026" name="Picture 2" descr="Science Says Only 8 Percent of People Actually Achieve Their Goals. Here  Are 7 Things They Do Differently | Inc.com">
            <a:extLst>
              <a:ext uri="{FF2B5EF4-FFF2-40B4-BE49-F238E27FC236}">
                <a16:creationId xmlns:a16="http://schemas.microsoft.com/office/drawing/2014/main" id="{3D06EDAC-6264-A70B-C635-96C18B9194E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74" b="90000" l="10000" r="90000">
                        <a14:foregroundMark x1="35573" y1="9074" x2="35573" y2="907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52595" y="3953126"/>
            <a:ext cx="6038049" cy="30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1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30989" y="1731064"/>
            <a:ext cx="10044545"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provides a minimum 72-hour supply of emergency water, food, first aid, search and rescue, sanitation and other emergency supplies and equipment.</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supplement our emergency supplies by placing</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specific supplies in classrooms to be used during a </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lockdown or shelter in place. These supplies </a:t>
            </a: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consist of sanitation supplies, snack bars, bottled water, and </a:t>
            </a:r>
            <a:b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simple first aid supplies.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err="1">
                <a:ln>
                  <a:noFill/>
                </a:ln>
                <a:solidFill>
                  <a:srgbClr val="EAE7E4"/>
                </a:solidFill>
                <a:effectLst/>
                <a:uLnTx/>
                <a:uFillTx/>
                <a:latin typeface="Poppins"/>
                <a:ea typeface="Poppins"/>
                <a:cs typeface="Poppins"/>
                <a:sym typeface="Poppins"/>
              </a:rPr>
              <a:t>Emergen</a:t>
            </a:r>
            <a:r>
              <a:rPr lang="en-US" sz="2400" b="1" dirty="0">
                <a:solidFill>
                  <a:srgbClr val="EAE7E4"/>
                </a:solidFill>
                <a:latin typeface="Poppins"/>
                <a:ea typeface="Poppins"/>
                <a:cs typeface="Poppins"/>
                <a:sym typeface="Poppins"/>
              </a:rPr>
              <a:t>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2" name="object 4">
            <a:extLst>
              <a:ext uri="{FF2B5EF4-FFF2-40B4-BE49-F238E27FC236}">
                <a16:creationId xmlns:a16="http://schemas.microsoft.com/office/drawing/2014/main" id="{2B286F27-E720-F350-1397-59F5D49A6748}"/>
              </a:ext>
            </a:extLst>
          </p:cNvPr>
          <p:cNvGrpSpPr/>
          <p:nvPr/>
        </p:nvGrpSpPr>
        <p:grpSpPr>
          <a:xfrm>
            <a:off x="9119751" y="2598057"/>
            <a:ext cx="2305050" cy="3006725"/>
            <a:chOff x="0" y="1941575"/>
            <a:chExt cx="3733800" cy="4916805"/>
          </a:xfrm>
        </p:grpSpPr>
        <p:pic>
          <p:nvPicPr>
            <p:cNvPr id="5" name="object 5">
              <a:extLst>
                <a:ext uri="{FF2B5EF4-FFF2-40B4-BE49-F238E27FC236}">
                  <a16:creationId xmlns:a16="http://schemas.microsoft.com/office/drawing/2014/main" id="{308514F7-F94C-D5B7-4A66-CAA4D32195B2}"/>
                </a:ext>
              </a:extLst>
            </p:cNvPr>
            <p:cNvPicPr/>
            <p:nvPr/>
          </p:nvPicPr>
          <p:blipFill>
            <a:blip r:embed="rId5"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D17A97BA-D593-46DD-C89F-492968488FBD}"/>
                </a:ext>
              </a:extLst>
            </p:cNvPr>
            <p:cNvPicPr/>
            <p:nvPr/>
          </p:nvPicPr>
          <p:blipFill>
            <a:blip r:embed="rId6"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0FB1E966-C857-EE3C-6BD3-0F4D6E57917B}"/>
              </a:ext>
            </a:extLst>
          </p:cNvPr>
          <p:cNvPicPr/>
          <p:nvPr/>
        </p:nvPicPr>
        <p:blipFill>
          <a:blip r:embed="rId7" cstate="print"/>
          <a:stretch>
            <a:fillRect/>
          </a:stretch>
        </p:blipFill>
        <p:spPr>
          <a:xfrm>
            <a:off x="4434144" y="4371070"/>
            <a:ext cx="4432075" cy="2126280"/>
          </a:xfrm>
          <a:prstGeom prst="rect">
            <a:avLst/>
          </a:prstGeom>
        </p:spPr>
      </p:pic>
    </p:spTree>
    <p:extLst>
      <p:ext uri="{BB962C8B-B14F-4D97-AF65-F5344CB8AC3E}">
        <p14:creationId xmlns:p14="http://schemas.microsoft.com/office/powerpoint/2010/main" val="296400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899056626"/>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010018">
                  <a:extLst>
                    <a:ext uri="{9D8B030D-6E8A-4147-A177-3AD203B41FA5}">
                      <a16:colId xmlns:a16="http://schemas.microsoft.com/office/drawing/2014/main" val="801878826"/>
                    </a:ext>
                  </a:extLst>
                </a:gridCol>
                <a:gridCol w="3060192">
                  <a:extLst>
                    <a:ext uri="{9D8B030D-6E8A-4147-A177-3AD203B41FA5}">
                      <a16:colId xmlns:a16="http://schemas.microsoft.com/office/drawing/2014/main" val="1556650660"/>
                    </a:ext>
                  </a:extLst>
                </a:gridCol>
                <a:gridCol w="3182112">
                  <a:extLst>
                    <a:ext uri="{9D8B030D-6E8A-4147-A177-3AD203B41FA5}">
                      <a16:colId xmlns:a16="http://schemas.microsoft.com/office/drawing/2014/main" val="3700563456"/>
                    </a:ext>
                  </a:extLst>
                </a:gridCol>
                <a:gridCol w="3131682">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Type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Elementary</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Middle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Sr. High &amp; Adult</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Earthquake (Drop/Cover</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/Hold 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Shelter-in-Place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B98733F4-2260-B0BE-825C-D7DBD060F73E}"/>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Drills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5892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068496"/>
            <a:ext cx="11096336" cy="600160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Provides school’s emergency response information, such as: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team composition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water treatment date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Training/public meeting information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maps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Includes non-emergency District procedures in the areas of:</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Campus security</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Plant inspections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Violence prevention/intergroup relations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Behavior/discipline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Facilities</a:t>
            </a:r>
            <a:endParaRPr lang="en-US" sz="2400" kern="0" dirty="0">
              <a:solidFill>
                <a:srgbClr val="EAE7E4"/>
              </a:solidFill>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arrival/departure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Attendance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by Ed Code (32280-32288)</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90574" y="360650"/>
            <a:ext cx="449704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 of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2" descr="How to Launch a Community Emergency Response Team (CERT) Program">
            <a:extLst>
              <a:ext uri="{FF2B5EF4-FFF2-40B4-BE49-F238E27FC236}">
                <a16:creationId xmlns:a16="http://schemas.microsoft.com/office/drawing/2014/main" id="{ADE1C481-7A02-D350-7B80-3A3FCD23E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732" y="3848698"/>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6319193" cy="341627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Parents and community members can request to view any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have a copy of their ISSP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copy must be viewed and remain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who view the ISSP public copy must enter their information in the viewing log.</a:t>
            </a:r>
          </a:p>
        </p:txBody>
      </p:sp>
      <p:sp>
        <p:nvSpPr>
          <p:cNvPr id="275" name="Google Shape;275;p13"/>
          <p:cNvSpPr txBox="1"/>
          <p:nvPr/>
        </p:nvSpPr>
        <p:spPr>
          <a:xfrm>
            <a:off x="330989" y="360650"/>
            <a:ext cx="730120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Print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Object 3">
            <a:extLst>
              <a:ext uri="{FF2B5EF4-FFF2-40B4-BE49-F238E27FC236}">
                <a16:creationId xmlns:a16="http://schemas.microsoft.com/office/drawing/2014/main" id="{08301908-B4B1-345C-7405-F94997BD6DB6}"/>
              </a:ext>
            </a:extLst>
          </p:cNvPr>
          <p:cNvGraphicFramePr>
            <a:graphicFrameLocks noChangeAspect="1"/>
          </p:cNvGraphicFramePr>
          <p:nvPr>
            <p:extLst>
              <p:ext uri="{D42A27DB-BD31-4B8C-83A1-F6EECF244321}">
                <p14:modId xmlns:p14="http://schemas.microsoft.com/office/powerpoint/2010/main" val="2585115190"/>
              </p:ext>
            </p:extLst>
          </p:nvPr>
        </p:nvGraphicFramePr>
        <p:xfrm>
          <a:off x="6863023" y="1510978"/>
          <a:ext cx="4592339" cy="3548626"/>
        </p:xfrm>
        <a:graphic>
          <a:graphicData uri="http://schemas.openxmlformats.org/presentationml/2006/ole">
            <mc:AlternateContent xmlns:mc="http://schemas.openxmlformats.org/markup-compatibility/2006">
              <mc:Choice xmlns:v="urn:schemas-microsoft-com:vml" Requires="v">
                <p:oleObj name="Acrobat Document" r:id="rId5" imgW="7543723" imgH="5829300" progId="Acrobat.Document.DC">
                  <p:embed/>
                </p:oleObj>
              </mc:Choice>
              <mc:Fallback>
                <p:oleObj name="Acrobat Document" r:id="rId5" imgW="7543723" imgH="5829300" progId="Acrobat.Document.DC">
                  <p:embed/>
                  <p:pic>
                    <p:nvPicPr>
                      <p:cNvPr id="4" name="Object 3">
                        <a:extLst>
                          <a:ext uri="{FF2B5EF4-FFF2-40B4-BE49-F238E27FC236}">
                            <a16:creationId xmlns:a16="http://schemas.microsoft.com/office/drawing/2014/main" id="{08301908-B4B1-345C-7405-F94997BD6DB6}"/>
                          </a:ext>
                        </a:extLst>
                      </p:cNvPr>
                      <p:cNvPicPr/>
                      <p:nvPr/>
                    </p:nvPicPr>
                    <p:blipFill>
                      <a:blip r:embed="rId6"/>
                      <a:stretch>
                        <a:fillRect/>
                      </a:stretch>
                    </p:blipFill>
                    <p:spPr>
                      <a:xfrm>
                        <a:off x="6863023" y="1510978"/>
                        <a:ext cx="4592339" cy="3548626"/>
                      </a:xfrm>
                      <a:prstGeom prst="rect">
                        <a:avLst/>
                      </a:prstGeom>
                    </p:spPr>
                  </p:pic>
                </p:oleObj>
              </mc:Fallback>
            </mc:AlternateContent>
          </a:graphicData>
        </a:graphic>
      </p:graphicFrame>
    </p:spTree>
    <p:extLst>
      <p:ext uri="{BB962C8B-B14F-4D97-AF65-F5344CB8AC3E}">
        <p14:creationId xmlns:p14="http://schemas.microsoft.com/office/powerpoint/2010/main" val="244211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Safety Committee membership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Volunteer for the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or other drills, serving in a role such as, request/reunion gate team member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classroom supply kits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organizing the emergency bin</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Opportunities for Involvement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22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Object 1">
            <a:extLst>
              <a:ext uri="{FF2B5EF4-FFF2-40B4-BE49-F238E27FC236}">
                <a16:creationId xmlns:a16="http://schemas.microsoft.com/office/drawing/2014/main" id="{C477E2A8-F3B8-24FB-B895-2E9304F36835}"/>
              </a:ext>
            </a:extLst>
          </p:cNvPr>
          <p:cNvGraphicFramePr>
            <a:graphicFrameLocks noChangeAspect="1"/>
          </p:cNvGraphicFramePr>
          <p:nvPr>
            <p:extLst>
              <p:ext uri="{D42A27DB-BD31-4B8C-83A1-F6EECF244321}">
                <p14:modId xmlns:p14="http://schemas.microsoft.com/office/powerpoint/2010/main" val="4282909591"/>
              </p:ext>
            </p:extLst>
          </p:nvPr>
        </p:nvGraphicFramePr>
        <p:xfrm>
          <a:off x="445119" y="1079854"/>
          <a:ext cx="4186248" cy="5417496"/>
        </p:xfrm>
        <a:graphic>
          <a:graphicData uri="http://schemas.openxmlformats.org/presentationml/2006/ole">
            <mc:AlternateContent xmlns:mc="http://schemas.openxmlformats.org/markup-compatibility/2006">
              <mc:Choice xmlns:v="urn:schemas-microsoft-com:vml" Requires="v">
                <p:oleObj name="Acrobat Document" r:id="rId5" imgW="3886052" imgH="5028936" progId="Acrobat.Document.DC">
                  <p:embed/>
                </p:oleObj>
              </mc:Choice>
              <mc:Fallback>
                <p:oleObj name="Acrobat Document" r:id="rId5" imgW="3886052" imgH="5028936" progId="Acrobat.Document.DC">
                  <p:embed/>
                  <p:pic>
                    <p:nvPicPr>
                      <p:cNvPr id="2" name="Object 1">
                        <a:extLst>
                          <a:ext uri="{FF2B5EF4-FFF2-40B4-BE49-F238E27FC236}">
                            <a16:creationId xmlns:a16="http://schemas.microsoft.com/office/drawing/2014/main" id="{C477E2A8-F3B8-24FB-B895-2E9304F36835}"/>
                          </a:ext>
                        </a:extLst>
                      </p:cNvPr>
                      <p:cNvPicPr/>
                      <p:nvPr/>
                    </p:nvPicPr>
                    <p:blipFill>
                      <a:blip r:embed="rId6"/>
                      <a:stretch>
                        <a:fillRect/>
                      </a:stretch>
                    </p:blipFill>
                    <p:spPr>
                      <a:xfrm>
                        <a:off x="445119" y="1079854"/>
                        <a:ext cx="4186248" cy="541749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542E45-A51B-A95A-3275-2BE73DD1EB1A}"/>
              </a:ext>
            </a:extLst>
          </p:cNvPr>
          <p:cNvGraphicFramePr>
            <a:graphicFrameLocks noChangeAspect="1"/>
          </p:cNvGraphicFramePr>
          <p:nvPr>
            <p:extLst>
              <p:ext uri="{D42A27DB-BD31-4B8C-83A1-F6EECF244321}">
                <p14:modId xmlns:p14="http://schemas.microsoft.com/office/powerpoint/2010/main" val="1257262588"/>
              </p:ext>
            </p:extLst>
          </p:nvPr>
        </p:nvGraphicFramePr>
        <p:xfrm>
          <a:off x="4949035" y="1079854"/>
          <a:ext cx="4186246" cy="5418152"/>
        </p:xfrm>
        <a:graphic>
          <a:graphicData uri="http://schemas.openxmlformats.org/presentationml/2006/ole">
            <mc:AlternateContent xmlns:mc="http://schemas.openxmlformats.org/markup-compatibility/2006">
              <mc:Choice xmlns:v="urn:schemas-microsoft-com:vml" Requires="v">
                <p:oleObj name="Acrobat Document" r:id="rId7" imgW="5829185" imgH="7543800" progId="Acrobat.Document.DC">
                  <p:embed/>
                </p:oleObj>
              </mc:Choice>
              <mc:Fallback>
                <p:oleObj name="Acrobat Document" r:id="rId7" imgW="5829185" imgH="7543800" progId="Acrobat.Document.DC">
                  <p:embed/>
                  <p:pic>
                    <p:nvPicPr>
                      <p:cNvPr id="4" name="Object 3">
                        <a:extLst>
                          <a:ext uri="{FF2B5EF4-FFF2-40B4-BE49-F238E27FC236}">
                            <a16:creationId xmlns:a16="http://schemas.microsoft.com/office/drawing/2014/main" id="{1B542E45-A51B-A95A-3275-2BE73DD1EB1A}"/>
                          </a:ext>
                        </a:extLst>
                      </p:cNvPr>
                      <p:cNvPicPr/>
                      <p:nvPr/>
                    </p:nvPicPr>
                    <p:blipFill>
                      <a:blip r:embed="rId8"/>
                      <a:stretch>
                        <a:fillRect/>
                      </a:stretch>
                    </p:blipFill>
                    <p:spPr>
                      <a:xfrm>
                        <a:off x="4949035" y="1079854"/>
                        <a:ext cx="4186246" cy="5418152"/>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9ECF3AA4-235B-52E2-6ACA-12F281EE1501}"/>
              </a:ext>
            </a:extLst>
          </p:cNvPr>
          <p:cNvSpPr txBox="1">
            <a:spLocks/>
          </p:cNvSpPr>
          <p:nvPr/>
        </p:nvSpPr>
        <p:spPr>
          <a:xfrm>
            <a:off x="9282980" y="2258122"/>
            <a:ext cx="2544225" cy="3429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kern="0" dirty="0">
              <a:solidFill>
                <a:srgbClr val="0563C1"/>
              </a:solidFill>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endParaRPr>
          </a:p>
          <a:p>
            <a:r>
              <a:rPr lang="en-US" sz="2000" kern="0" dirty="0">
                <a:solidFill>
                  <a:srgbClr val="DFEEFF"/>
                </a:solidFill>
                <a:latin typeface="Poppins SemiBold" panose="00000700000000000000" pitchFamily="2" charset="0"/>
                <a:cs typeface="Poppins SemiBold" panose="00000700000000000000" pitchFamily="2" charset="0"/>
                <a:hlinkClick r:id="rId9">
                  <a:extLst>
                    <a:ext uri="{A12FA001-AC4F-418D-AE19-62706E023703}">
                      <ahyp:hlinkClr xmlns:ahyp="http://schemas.microsoft.com/office/drawing/2018/hyperlinkcolor" val="tx"/>
                    </a:ext>
                  </a:extLst>
                </a:hlinkClick>
              </a:rPr>
              <a:t>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a:p>
            <a:endParaRPr lang="en-US" sz="2000" kern="0" dirty="0">
              <a:solidFill>
                <a:srgbClr val="DFEEFF"/>
              </a:solidFill>
              <a:latin typeface="Poppins SemiBold" panose="00000700000000000000" pitchFamily="2" charset="0"/>
              <a:cs typeface="Poppins SemiBold" panose="00000700000000000000" pitchFamily="2" charset="0"/>
            </a:endParaRPr>
          </a:p>
          <a:p>
            <a:r>
              <a:rPr lang="en-US" sz="2000" kern="0" dirty="0">
                <a:solidFill>
                  <a:srgbClr val="DFEEFF"/>
                </a:solidFill>
                <a:latin typeface="Poppins SemiBold" panose="00000700000000000000" pitchFamily="2" charset="0"/>
                <a:cs typeface="Poppins SemiBold" panose="00000700000000000000" pitchFamily="2" charset="0"/>
                <a:hlinkClick r:id="rId10">
                  <a:extLst>
                    <a:ext uri="{A12FA001-AC4F-418D-AE19-62706E023703}">
                      <ahyp:hlinkClr xmlns:ahyp="http://schemas.microsoft.com/office/drawing/2018/hyperlinkcolor" val="tx"/>
                    </a:ext>
                  </a:extLst>
                </a:hlinkClick>
              </a:rPr>
              <a:t>Spanish 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45197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0469372" cy="224672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or </a:t>
            </a: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lvl="1">
              <a:buClr>
                <a:srgbClr val="EAE7E4"/>
              </a:buClr>
              <a:buSzPts val="1100"/>
              <a:defRPr/>
            </a:pPr>
            <a:endPar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8685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1332054" y="5234356"/>
            <a:ext cx="10469372" cy="1384954"/>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8A384C1-38F5-B7C8-BBBF-71DBB5FE4426}"/>
              </a:ext>
            </a:extLst>
          </p:cNvPr>
          <p:cNvPicPr>
            <a:picLocks noChangeAspect="1"/>
          </p:cNvPicPr>
          <p:nvPr/>
        </p:nvPicPr>
        <p:blipFill>
          <a:blip r:embed="rId7"/>
          <a:stretch>
            <a:fillRect/>
          </a:stretch>
        </p:blipFill>
        <p:spPr>
          <a:xfrm>
            <a:off x="1393327" y="1187778"/>
            <a:ext cx="9221124" cy="3927296"/>
          </a:xfrm>
          <a:prstGeom prst="rect">
            <a:avLst/>
          </a:prstGeom>
        </p:spPr>
      </p:pic>
    </p:spTree>
    <p:extLst>
      <p:ext uri="{BB962C8B-B14F-4D97-AF65-F5344CB8AC3E}">
        <p14:creationId xmlns:p14="http://schemas.microsoft.com/office/powerpoint/2010/main" val="63513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a:hlinkClick r:id="rId5"/>
          </p:cNvPr>
          <p:cNvSpPr txBox="1"/>
          <p:nvPr/>
        </p:nvSpPr>
        <p:spPr>
          <a:xfrm>
            <a:off x="6096000" y="3318570"/>
            <a:ext cx="5449394"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4" name="Object 3">
            <a:extLst>
              <a:ext uri="{FF2B5EF4-FFF2-40B4-BE49-F238E27FC236}">
                <a16:creationId xmlns:a16="http://schemas.microsoft.com/office/drawing/2014/main" id="{8EBADD8E-21A4-B55A-B713-6745034A16DD}"/>
              </a:ext>
            </a:extLst>
          </p:cNvPr>
          <p:cNvGraphicFramePr>
            <a:graphicFrameLocks noChangeAspect="1"/>
          </p:cNvGraphicFramePr>
          <p:nvPr>
            <p:extLst>
              <p:ext uri="{D42A27DB-BD31-4B8C-83A1-F6EECF244321}">
                <p14:modId xmlns:p14="http://schemas.microsoft.com/office/powerpoint/2010/main" val="3502567755"/>
              </p:ext>
            </p:extLst>
          </p:nvPr>
        </p:nvGraphicFramePr>
        <p:xfrm>
          <a:off x="1732411" y="1327150"/>
          <a:ext cx="3886200" cy="5029200"/>
        </p:xfrm>
        <a:graphic>
          <a:graphicData uri="http://schemas.openxmlformats.org/presentationml/2006/ole">
            <mc:AlternateContent xmlns:mc="http://schemas.openxmlformats.org/markup-compatibility/2006">
              <mc:Choice xmlns:v="urn:schemas-microsoft-com:vml" Requires="v">
                <p:oleObj name="Acrobat Document" r:id="rId6" imgW="3886052" imgH="5028936" progId="Acrobat.Document.DC">
                  <p:embed/>
                </p:oleObj>
              </mc:Choice>
              <mc:Fallback>
                <p:oleObj name="Acrobat Document" r:id="rId6" imgW="3886052" imgH="5028936" progId="Acrobat.Document.DC">
                  <p:embed/>
                  <p:pic>
                    <p:nvPicPr>
                      <p:cNvPr id="4" name="Object 3">
                        <a:extLst>
                          <a:ext uri="{FF2B5EF4-FFF2-40B4-BE49-F238E27FC236}">
                            <a16:creationId xmlns:a16="http://schemas.microsoft.com/office/drawing/2014/main" id="{8EBADD8E-21A4-B55A-B713-6745034A16DD}"/>
                          </a:ext>
                        </a:extLst>
                      </p:cNvPr>
                      <p:cNvPicPr/>
                      <p:nvPr/>
                    </p:nvPicPr>
                    <p:blipFill>
                      <a:blip r:embed="rId7"/>
                      <a:stretch>
                        <a:fillRect/>
                      </a:stretch>
                    </p:blipFill>
                    <p:spPr>
                      <a:xfrm>
                        <a:off x="1732411" y="1327150"/>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207380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11575876" cy="110795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92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mn-ea"/>
                <a:cs typeface="Poppins"/>
                <a:sym typeface="Poppins"/>
              </a:rPr>
              <a:t>School’s ISSP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1937364" y="2044046"/>
            <a:ext cx="6814623" cy="22467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Enter school site contact information: </a:t>
            </a:r>
            <a:r>
              <a:rPr lang="en-US" sz="2800" kern="0" dirty="0">
                <a:solidFill>
                  <a:srgbClr val="FF0000"/>
                </a:solidFill>
                <a:latin typeface="Poppins Light"/>
                <a:ea typeface="Poppins Light"/>
                <a:cs typeface="Poppins Light"/>
                <a:sym typeface="Poppins Light"/>
              </a:rPr>
              <a:t>N</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ame</a:t>
            </a:r>
            <a:endParaRPr lang="en-US" sz="2800" kern="0" dirty="0">
              <a:solidFill>
                <a:srgbClr val="FF0000"/>
              </a:solidFill>
              <a:latin typeface="Poppins Light"/>
              <a:ea typeface="Poppins Light"/>
              <a:cs typeface="Poppins Light"/>
              <a:sym typeface="Poppins Light"/>
            </a:endParaRP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Position</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mail address</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T</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elephone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 number</a:t>
            </a:r>
          </a:p>
        </p:txBody>
      </p:sp>
    </p:spTree>
    <p:extLst>
      <p:ext uri="{BB962C8B-B14F-4D97-AF65-F5344CB8AC3E}">
        <p14:creationId xmlns:p14="http://schemas.microsoft.com/office/powerpoint/2010/main" val="73130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1270889" y="2367191"/>
            <a:ext cx="9650221" cy="21236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427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9936005" cy="415494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Consists of a collaborative process led by the School Safety Planning Committee (includes law enforcement representation)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data-gathering and analysis by the school</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Relies on District, online template with related policy/protocol embedded</a:t>
            </a:r>
            <a:endParaRPr lang="en-US" sz="2400" kern="0" dirty="0">
              <a:solidFill>
                <a:srgbClr val="EAE7E4"/>
              </a:solidFill>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chool</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enters/reviews data for updates and maintains current hard copy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yearly (by October 1) and ongoing updates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current ISSP is available for review</a:t>
            </a: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045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5293716"/>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Safety Planning Committee members (the group responsible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Assessments (in up to 12 areas, such as health services, staff wellness, campus safety, mandated reporting/notification, attendance/engagement, and parent/community engagement)</a:t>
            </a:r>
          </a:p>
          <a:p>
            <a:pPr marL="171450" indent="-171450">
              <a:buClr>
                <a:srgbClr val="EAE7E4"/>
              </a:buClr>
              <a:buSzPts val="1100"/>
              <a:buFont typeface="Arial"/>
              <a:buChar char="•"/>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 (for attendance, school discipline, threat/hazard and emergency function)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Identifying emergency team members for 14 teams/positions</a:t>
            </a:r>
            <a:r>
              <a:rPr lang="en-US" sz="2200" kern="0" dirty="0">
                <a:solidFill>
                  <a:srgbClr val="EAE7E4"/>
                </a:solidFill>
                <a:latin typeface="Poppins Light"/>
                <a:ea typeface="Poppins Light"/>
                <a:cs typeface="Poppins Light"/>
                <a:sym typeface="Poppins Light"/>
              </a:rPr>
              <a:t>, as well as the Incident Command, School Site Crisis and School Site Suicide/Threat Risk Assessment teams</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Meeting locations for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18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427805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Automatic External Defibrillator (AED) Location</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Plans for loss of utilities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 (used in situations which require evacuating from the school premises and relocating to an off-campus site)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Signature Page</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1" u="none" strike="noStrike" kern="0" cap="none" spc="0" normalizeH="0" baseline="0" noProof="0" dirty="0">
                <a:ln>
                  <a:noFill/>
                </a:ln>
                <a:solidFill>
                  <a:srgbClr val="EAE7E4"/>
                </a:solidFill>
                <a:effectLst/>
                <a:uLnTx/>
                <a:uFillTx/>
                <a:latin typeface="Poppins Light"/>
                <a:ea typeface="Poppins Light"/>
                <a:cs typeface="Poppins Light"/>
                <a:sym typeface="Poppins Light"/>
              </a:rPr>
              <a:t>Every School Safe </a:t>
            </a: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 dates (topics include grooming awareness, substance use awareness, and cybersecurity)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23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4" name="Google Shape;244;p10">
            <a:extLst>
              <a:ext uri="{FF2B5EF4-FFF2-40B4-BE49-F238E27FC236}">
                <a16:creationId xmlns:a16="http://schemas.microsoft.com/office/drawing/2014/main" id="{A8440BC5-112B-FB8D-C759-2D68FA341804}"/>
              </a:ext>
            </a:extLst>
          </p:cNvPr>
          <p:cNvSpPr txBox="1"/>
          <p:nvPr/>
        </p:nvSpPr>
        <p:spPr>
          <a:xfrm>
            <a:off x="6003889" y="2105581"/>
            <a:ext cx="5414903" cy="26468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600" b="1" i="0" u="none" strike="noStrike" kern="0" cap="none" spc="0" normalizeH="0" baseline="0" noProof="0" dirty="0">
                <a:ln>
                  <a:noFill/>
                </a:ln>
                <a:solidFill>
                  <a:srgbClr val="86CAFE"/>
                </a:solidFill>
                <a:effectLst/>
                <a:uLnTx/>
                <a:uFillTx/>
                <a:latin typeface="Poppins"/>
                <a:ea typeface="Poppins"/>
                <a:cs typeface="Poppins"/>
                <a:sym typeface="Poppins"/>
              </a:rPr>
              <a:t>ISSP</a:t>
            </a:r>
            <a:endParaRPr kumimoji="0" sz="60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5" name="Object 4">
            <a:extLst>
              <a:ext uri="{FF2B5EF4-FFF2-40B4-BE49-F238E27FC236}">
                <a16:creationId xmlns:a16="http://schemas.microsoft.com/office/drawing/2014/main" id="{92990024-EDC4-6D90-4996-C3F956C83EBD}"/>
              </a:ext>
            </a:extLst>
          </p:cNvPr>
          <p:cNvGraphicFramePr>
            <a:graphicFrameLocks noChangeAspect="1"/>
          </p:cNvGraphicFramePr>
          <p:nvPr>
            <p:extLst>
              <p:ext uri="{D42A27DB-BD31-4B8C-83A1-F6EECF244321}">
                <p14:modId xmlns:p14="http://schemas.microsoft.com/office/powerpoint/2010/main" val="146692886"/>
              </p:ext>
            </p:extLst>
          </p:nvPr>
        </p:nvGraphicFramePr>
        <p:xfrm>
          <a:off x="1147763" y="719931"/>
          <a:ext cx="4186237" cy="5418137"/>
        </p:xfrm>
        <a:graphic>
          <a:graphicData uri="http://schemas.openxmlformats.org/presentationml/2006/ole">
            <mc:AlternateContent xmlns:mc="http://schemas.openxmlformats.org/markup-compatibility/2006">
              <mc:Choice xmlns:v="urn:schemas-microsoft-com:vml" Requires="v">
                <p:oleObj name="Acrobat Document" r:id="rId5" imgW="5829185" imgH="7543800" progId="Acrobat.Document.DC">
                  <p:embed/>
                </p:oleObj>
              </mc:Choice>
              <mc:Fallback>
                <p:oleObj name="Acrobat Document" r:id="rId5" imgW="5829185" imgH="7543800" progId="Acrobat.Document.DC">
                  <p:embed/>
                  <p:pic>
                    <p:nvPicPr>
                      <p:cNvPr id="5" name="Object 4">
                        <a:extLst>
                          <a:ext uri="{FF2B5EF4-FFF2-40B4-BE49-F238E27FC236}">
                            <a16:creationId xmlns:a16="http://schemas.microsoft.com/office/drawing/2014/main" id="{92990024-EDC4-6D90-4996-C3F956C83EBD}"/>
                          </a:ext>
                        </a:extLst>
                      </p:cNvPr>
                      <p:cNvPicPr/>
                      <p:nvPr/>
                    </p:nvPicPr>
                    <p:blipFill>
                      <a:blip r:embed="rId6"/>
                      <a:stretch>
                        <a:fillRect/>
                      </a:stretch>
                    </p:blipFill>
                    <p:spPr>
                      <a:xfrm>
                        <a:off x="1147763" y="719931"/>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5013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92505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Object 3">
            <a:extLst>
              <a:ext uri="{FF2B5EF4-FFF2-40B4-BE49-F238E27FC236}">
                <a16:creationId xmlns:a16="http://schemas.microsoft.com/office/drawing/2014/main" id="{5A7E678F-60DE-5A01-23B6-8D530DE029F5}"/>
              </a:ext>
            </a:extLst>
          </p:cNvPr>
          <p:cNvGraphicFramePr>
            <a:graphicFrameLocks noChangeAspect="1"/>
          </p:cNvGraphicFramePr>
          <p:nvPr>
            <p:extLst>
              <p:ext uri="{D42A27DB-BD31-4B8C-83A1-F6EECF244321}">
                <p14:modId xmlns:p14="http://schemas.microsoft.com/office/powerpoint/2010/main" val="3764232986"/>
              </p:ext>
            </p:extLst>
          </p:nvPr>
        </p:nvGraphicFramePr>
        <p:xfrm>
          <a:off x="686531" y="677640"/>
          <a:ext cx="4441283" cy="5747543"/>
        </p:xfrm>
        <a:graphic>
          <a:graphicData uri="http://schemas.openxmlformats.org/presentationml/2006/ole">
            <mc:AlternateContent xmlns:mc="http://schemas.openxmlformats.org/markup-compatibility/2006">
              <mc:Choice xmlns:v="urn:schemas-microsoft-com:vml" Requires="v">
                <p:oleObj name="Acrobat Document" r:id="rId5" imgW="3886052" imgH="5028936" progId="Acrobat.Document.DC">
                  <p:embed/>
                </p:oleObj>
              </mc:Choice>
              <mc:Fallback>
                <p:oleObj name="Acrobat Document" r:id="rId5" imgW="3886052" imgH="5028936" progId="Acrobat.Document.DC">
                  <p:embed/>
                  <p:pic>
                    <p:nvPicPr>
                      <p:cNvPr id="4" name="Object 3">
                        <a:extLst>
                          <a:ext uri="{FF2B5EF4-FFF2-40B4-BE49-F238E27FC236}">
                            <a16:creationId xmlns:a16="http://schemas.microsoft.com/office/drawing/2014/main" id="{5A7E678F-60DE-5A01-23B6-8D530DE029F5}"/>
                          </a:ext>
                        </a:extLst>
                      </p:cNvPr>
                      <p:cNvPicPr/>
                      <p:nvPr/>
                    </p:nvPicPr>
                    <p:blipFill>
                      <a:blip r:embed="rId6"/>
                      <a:stretch>
                        <a:fillRect/>
                      </a:stretch>
                    </p:blipFill>
                    <p:spPr>
                      <a:xfrm>
                        <a:off x="686531" y="677640"/>
                        <a:ext cx="4441283" cy="574754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DDD0958-05EB-39F6-A080-5770A4845A53}"/>
              </a:ext>
            </a:extLst>
          </p:cNvPr>
          <p:cNvGraphicFramePr>
            <a:graphicFrameLocks noChangeAspect="1"/>
          </p:cNvGraphicFramePr>
          <p:nvPr>
            <p:extLst>
              <p:ext uri="{D42A27DB-BD31-4B8C-83A1-F6EECF244321}">
                <p14:modId xmlns:p14="http://schemas.microsoft.com/office/powerpoint/2010/main" val="4187735516"/>
              </p:ext>
            </p:extLst>
          </p:nvPr>
        </p:nvGraphicFramePr>
        <p:xfrm>
          <a:off x="5705934" y="677640"/>
          <a:ext cx="4441283" cy="5747543"/>
        </p:xfrm>
        <a:graphic>
          <a:graphicData uri="http://schemas.openxmlformats.org/presentationml/2006/ole">
            <mc:AlternateContent xmlns:mc="http://schemas.openxmlformats.org/markup-compatibility/2006">
              <mc:Choice xmlns:v="urn:schemas-microsoft-com:vml" Requires="v">
                <p:oleObj name="Acrobat Document" r:id="rId7" imgW="3886052" imgH="5028936" progId="Acrobat.Document.DC">
                  <p:embed/>
                </p:oleObj>
              </mc:Choice>
              <mc:Fallback>
                <p:oleObj name="Acrobat Document" r:id="rId7" imgW="3886052" imgH="5028936" progId="Acrobat.Document.DC">
                  <p:embed/>
                  <p:pic>
                    <p:nvPicPr>
                      <p:cNvPr id="5" name="Object 4">
                        <a:extLst>
                          <a:ext uri="{FF2B5EF4-FFF2-40B4-BE49-F238E27FC236}">
                            <a16:creationId xmlns:a16="http://schemas.microsoft.com/office/drawing/2014/main" id="{7DDD0958-05EB-39F6-A080-5770A4845A53}"/>
                          </a:ext>
                        </a:extLst>
                      </p:cNvPr>
                      <p:cNvPicPr/>
                      <p:nvPr/>
                    </p:nvPicPr>
                    <p:blipFill>
                      <a:blip r:embed="rId8"/>
                      <a:stretch>
                        <a:fillRect/>
                      </a:stretch>
                    </p:blipFill>
                    <p:spPr>
                      <a:xfrm>
                        <a:off x="5705934" y="677640"/>
                        <a:ext cx="4441283" cy="5747543"/>
                      </a:xfrm>
                      <a:prstGeom prst="rect">
                        <a:avLst/>
                      </a:prstGeom>
                    </p:spPr>
                  </p:pic>
                </p:oleObj>
              </mc:Fallback>
            </mc:AlternateContent>
          </a:graphicData>
        </a:graphic>
      </p:graphicFrame>
    </p:spTree>
    <p:extLst>
      <p:ext uri="{BB962C8B-B14F-4D97-AF65-F5344CB8AC3E}">
        <p14:creationId xmlns:p14="http://schemas.microsoft.com/office/powerpoint/2010/main" val="15878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10A9B31-0CCC-56AF-00DE-86D160BDF9DF}"/>
              </a:ext>
            </a:extLst>
          </p:cNvPr>
          <p:cNvGraphicFramePr>
            <a:graphicFrameLocks noChangeAspect="1"/>
          </p:cNvGraphicFramePr>
          <p:nvPr>
            <p:extLst>
              <p:ext uri="{D42A27DB-BD31-4B8C-83A1-F6EECF244321}">
                <p14:modId xmlns:p14="http://schemas.microsoft.com/office/powerpoint/2010/main" val="1678995079"/>
              </p:ext>
            </p:extLst>
          </p:nvPr>
        </p:nvGraphicFramePr>
        <p:xfrm>
          <a:off x="686530" y="677639"/>
          <a:ext cx="4441283" cy="5747543"/>
        </p:xfrm>
        <a:graphic>
          <a:graphicData uri="http://schemas.openxmlformats.org/presentationml/2006/ole">
            <mc:AlternateContent xmlns:mc="http://schemas.openxmlformats.org/markup-compatibility/2006">
              <mc:Choice xmlns:v="urn:schemas-microsoft-com:vml" Requires="v">
                <p:oleObj name="Acrobat Document" r:id="rId3" imgW="3886052" imgH="5028936" progId="Acrobat.Document.DC">
                  <p:embed/>
                </p:oleObj>
              </mc:Choice>
              <mc:Fallback>
                <p:oleObj name="Acrobat Document" r:id="rId3" imgW="3886052" imgH="5028936" progId="Acrobat.Document.DC">
                  <p:embed/>
                  <p:pic>
                    <p:nvPicPr>
                      <p:cNvPr id="7" name="Object 6">
                        <a:extLst>
                          <a:ext uri="{FF2B5EF4-FFF2-40B4-BE49-F238E27FC236}">
                            <a16:creationId xmlns:a16="http://schemas.microsoft.com/office/drawing/2014/main" id="{510A9B31-0CCC-56AF-00DE-86D160BDF9DF}"/>
                          </a:ext>
                        </a:extLst>
                      </p:cNvPr>
                      <p:cNvPicPr/>
                      <p:nvPr/>
                    </p:nvPicPr>
                    <p:blipFill>
                      <a:blip r:embed="rId4"/>
                      <a:stretch>
                        <a:fillRect/>
                      </a:stretch>
                    </p:blipFill>
                    <p:spPr>
                      <a:xfrm>
                        <a:off x="686530" y="677639"/>
                        <a:ext cx="4441283" cy="5747543"/>
                      </a:xfrm>
                      <a:prstGeom prst="rect">
                        <a:avLst/>
                      </a:prstGeom>
                    </p:spPr>
                  </p:pic>
                </p:oleObj>
              </mc:Fallback>
            </mc:AlternateContent>
          </a:graphicData>
        </a:graphic>
      </p:graphicFrame>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5">
            <a:alphaModFix/>
          </a:blip>
          <a:srcRect/>
          <a:stretch/>
        </p:blipFill>
        <p:spPr>
          <a:xfrm>
            <a:off x="-974691" y="925052"/>
            <a:ext cx="13957161" cy="9982038"/>
          </a:xfrm>
          <a:prstGeom prst="rect">
            <a:avLst/>
          </a:prstGeom>
          <a:noFill/>
          <a:ln>
            <a:noFill/>
          </a:ln>
        </p:spPr>
      </p:pic>
      <p:pic>
        <p:nvPicPr>
          <p:cNvPr id="269" name="Google Shape;269;p13"/>
          <p:cNvPicPr preferRelativeResize="0"/>
          <p:nvPr/>
        </p:nvPicPr>
        <p:blipFill rotWithShape="1">
          <a:blip r:embed="rId6">
            <a:alphaModFix/>
          </a:blip>
          <a:srcRect/>
          <a:stretch/>
        </p:blipFill>
        <p:spPr>
          <a:xfrm>
            <a:off x="10438245" y="391960"/>
            <a:ext cx="1363181" cy="411172"/>
          </a:xfrm>
          <a:prstGeom prst="rect">
            <a:avLst/>
          </a:prstGeom>
          <a:noFill/>
          <a:ln>
            <a:noFill/>
          </a:ln>
        </p:spPr>
      </p:pic>
      <p:graphicFrame>
        <p:nvGraphicFramePr>
          <p:cNvPr id="8" name="Object 7">
            <a:extLst>
              <a:ext uri="{FF2B5EF4-FFF2-40B4-BE49-F238E27FC236}">
                <a16:creationId xmlns:a16="http://schemas.microsoft.com/office/drawing/2014/main" id="{E1EF2583-9B82-AEBA-2463-ACF25FDA3E10}"/>
              </a:ext>
            </a:extLst>
          </p:cNvPr>
          <p:cNvGraphicFramePr>
            <a:graphicFrameLocks noChangeAspect="1"/>
          </p:cNvGraphicFramePr>
          <p:nvPr>
            <p:extLst>
              <p:ext uri="{D42A27DB-BD31-4B8C-83A1-F6EECF244321}">
                <p14:modId xmlns:p14="http://schemas.microsoft.com/office/powerpoint/2010/main" val="134801947"/>
              </p:ext>
            </p:extLst>
          </p:nvPr>
        </p:nvGraphicFramePr>
        <p:xfrm>
          <a:off x="5705933" y="677638"/>
          <a:ext cx="4441283" cy="5747543"/>
        </p:xfrm>
        <a:graphic>
          <a:graphicData uri="http://schemas.openxmlformats.org/presentationml/2006/ole">
            <mc:AlternateContent xmlns:mc="http://schemas.openxmlformats.org/markup-compatibility/2006">
              <mc:Choice xmlns:v="urn:schemas-microsoft-com:vml" Requires="v">
                <p:oleObj name="Acrobat Document" r:id="rId7" imgW="3886052" imgH="5028936" progId="Acrobat.Document.DC">
                  <p:embed/>
                </p:oleObj>
              </mc:Choice>
              <mc:Fallback>
                <p:oleObj name="Acrobat Document" r:id="rId7" imgW="3886052" imgH="5028936" progId="Acrobat.Document.DC">
                  <p:embed/>
                  <p:pic>
                    <p:nvPicPr>
                      <p:cNvPr id="8" name="Object 7">
                        <a:extLst>
                          <a:ext uri="{FF2B5EF4-FFF2-40B4-BE49-F238E27FC236}">
                            <a16:creationId xmlns:a16="http://schemas.microsoft.com/office/drawing/2014/main" id="{E1EF2583-9B82-AEBA-2463-ACF25FDA3E10}"/>
                          </a:ext>
                        </a:extLst>
                      </p:cNvPr>
                      <p:cNvPicPr/>
                      <p:nvPr/>
                    </p:nvPicPr>
                    <p:blipFill>
                      <a:blip r:embed="rId8"/>
                      <a:stretch>
                        <a:fillRect/>
                      </a:stretch>
                    </p:blipFill>
                    <p:spPr>
                      <a:xfrm>
                        <a:off x="5705933" y="677638"/>
                        <a:ext cx="4441283" cy="5747543"/>
                      </a:xfrm>
                      <a:prstGeom prst="rect">
                        <a:avLst/>
                      </a:prstGeom>
                    </p:spPr>
                  </p:pic>
                </p:oleObj>
              </mc:Fallback>
            </mc:AlternateContent>
          </a:graphicData>
        </a:graphic>
      </p:graphicFrame>
    </p:spTree>
    <p:extLst>
      <p:ext uri="{BB962C8B-B14F-4D97-AF65-F5344CB8AC3E}">
        <p14:creationId xmlns:p14="http://schemas.microsoft.com/office/powerpoint/2010/main" val="38787899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9BFDA-E00B-438B-B39C-47B5118C2FB8}">
  <ds:schemaRefs>
    <ds:schemaRef ds:uri="http://schemas.microsoft.com/sharepoint/v3/contenttype/forms"/>
  </ds:schemaRefs>
</ds:datastoreItem>
</file>

<file path=customXml/itemProps2.xml><?xml version="1.0" encoding="utf-8"?>
<ds:datastoreItem xmlns:ds="http://schemas.openxmlformats.org/officeDocument/2006/customXml" ds:itemID="{E82F203D-E4FE-4083-9C31-C6B84CCFDC8D}">
  <ds:schemaRefs>
    <ds:schemaRef ds:uri="http://purl.org/dc/dcmitype/"/>
    <ds:schemaRef ds:uri="http://schemas.microsoft.com/office/2006/documentManagement/types"/>
    <ds:schemaRef ds:uri="http://purl.org/dc/elements/1.1/"/>
    <ds:schemaRef ds:uri="199a3076-9c23-42ba-af0d-338302e32928"/>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6869b51-e61b-4e6b-9440-f4d573d1a1f1"/>
    <ds:schemaRef ds:uri="http://purl.org/dc/terms/"/>
  </ds:schemaRefs>
</ds:datastoreItem>
</file>

<file path=customXml/itemProps3.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15218</TotalTime>
  <Words>5491</Words>
  <Application>Microsoft Office PowerPoint</Application>
  <PresentationFormat>Widescreen</PresentationFormat>
  <Paragraphs>508</Paragraphs>
  <Slides>38</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1" baseType="lpstr">
      <vt:lpstr>Aptos</vt:lpstr>
      <vt:lpstr>Arial</vt:lpstr>
      <vt:lpstr>Bahnschrift SemiLight</vt:lpstr>
      <vt:lpstr>Calibri</vt:lpstr>
      <vt:lpstr>Helvetica</vt:lpstr>
      <vt:lpstr>Helvetica Neue</vt:lpstr>
      <vt:lpstr>Poppins</vt:lpstr>
      <vt:lpstr>Poppins Light</vt:lpstr>
      <vt:lpstr>Poppins SemiBold</vt:lpstr>
      <vt:lpstr>Segoe UI</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Lara, Claudia M.</cp:lastModifiedBy>
  <cp:revision>6</cp:revision>
  <dcterms:created xsi:type="dcterms:W3CDTF">2023-07-07T15:53:54Z</dcterms:created>
  <dcterms:modified xsi:type="dcterms:W3CDTF">2024-09-05T16:10:05Z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